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42" r:id="rId7"/>
    <p:sldMasterId id="2147483755" r:id="rId8"/>
    <p:sldMasterId id="2147483765" r:id="rId9"/>
    <p:sldMasterId id="2147483777" r:id="rId10"/>
    <p:sldMasterId id="2147483789" r:id="rId11"/>
  </p:sldMasterIdLst>
  <p:notesMasterIdLst>
    <p:notesMasterId r:id="rId46"/>
  </p:notesMasterIdLst>
  <p:sldIdLst>
    <p:sldId id="264" r:id="rId12"/>
    <p:sldId id="393" r:id="rId13"/>
    <p:sldId id="256" r:id="rId14"/>
    <p:sldId id="257" r:id="rId15"/>
    <p:sldId id="258" r:id="rId16"/>
    <p:sldId id="260" r:id="rId17"/>
    <p:sldId id="263" r:id="rId18"/>
    <p:sldId id="261" r:id="rId19"/>
    <p:sldId id="265" r:id="rId20"/>
    <p:sldId id="314" r:id="rId21"/>
    <p:sldId id="359" r:id="rId22"/>
    <p:sldId id="363" r:id="rId23"/>
    <p:sldId id="364" r:id="rId24"/>
    <p:sldId id="301" r:id="rId25"/>
    <p:sldId id="365" r:id="rId26"/>
    <p:sldId id="366" r:id="rId27"/>
    <p:sldId id="367" r:id="rId28"/>
    <p:sldId id="369" r:id="rId29"/>
    <p:sldId id="381" r:id="rId30"/>
    <p:sldId id="370" r:id="rId31"/>
    <p:sldId id="323" r:id="rId32"/>
    <p:sldId id="371" r:id="rId33"/>
    <p:sldId id="267" r:id="rId34"/>
    <p:sldId id="382" r:id="rId35"/>
    <p:sldId id="383" r:id="rId36"/>
    <p:sldId id="259" r:id="rId37"/>
    <p:sldId id="384" r:id="rId38"/>
    <p:sldId id="385" r:id="rId39"/>
    <p:sldId id="389" r:id="rId40"/>
    <p:sldId id="387" r:id="rId41"/>
    <p:sldId id="392" r:id="rId42"/>
    <p:sldId id="388" r:id="rId43"/>
    <p:sldId id="266" r:id="rId44"/>
    <p:sldId id="380"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220" autoAdjust="0"/>
  </p:normalViewPr>
  <p:slideViewPr>
    <p:cSldViewPr snapToGrid="0" showGuides="1">
      <p:cViewPr varScale="1">
        <p:scale>
          <a:sx n="47" d="100"/>
          <a:sy n="47" d="100"/>
        </p:scale>
        <p:origin x="97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4A691-22BB-4ABC-AD40-44CDC2DF3747}"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fr-FR"/>
        </a:p>
      </dgm:t>
    </dgm:pt>
    <dgm:pt modelId="{EA9E2617-7B65-49A5-8CAA-7FEACD43EA20}">
      <dgm:prSet phldrT="[Texte]"/>
      <dgm:spPr/>
      <dgm:t>
        <a:bodyPr/>
        <a:lstStyle/>
        <a:p>
          <a:r>
            <a:rPr lang="fr-FR" dirty="0"/>
            <a:t>Accompagnement des acteurs régionaux</a:t>
          </a:r>
        </a:p>
      </dgm:t>
    </dgm:pt>
    <dgm:pt modelId="{7001A527-02AA-49E3-95A4-B2CE3C4058B5}" type="parTrans" cxnId="{6A297A33-8071-4E35-B3AC-2319284B5D65}">
      <dgm:prSet/>
      <dgm:spPr/>
      <dgm:t>
        <a:bodyPr/>
        <a:lstStyle/>
        <a:p>
          <a:endParaRPr lang="fr-FR"/>
        </a:p>
      </dgm:t>
    </dgm:pt>
    <dgm:pt modelId="{B74C4646-67BF-4EC6-9838-60E54AF66B50}" type="sibTrans" cxnId="{6A297A33-8071-4E35-B3AC-2319284B5D65}">
      <dgm:prSet/>
      <dgm:spPr/>
      <dgm:t>
        <a:bodyPr/>
        <a:lstStyle/>
        <a:p>
          <a:endParaRPr lang="fr-FR"/>
        </a:p>
      </dgm:t>
    </dgm:pt>
    <dgm:pt modelId="{6D84EC19-495B-41C6-93D3-0DA68E2C1B36}">
      <dgm:prSet phldrT="[Texte]" custT="1"/>
      <dgm:spPr/>
      <dgm:t>
        <a:bodyPr/>
        <a:lstStyle/>
        <a:p>
          <a:r>
            <a:rPr lang="fr-FR" sz="1600" dirty="0"/>
            <a:t>Dispositifs spécifiques</a:t>
          </a:r>
        </a:p>
      </dgm:t>
    </dgm:pt>
    <dgm:pt modelId="{9D223714-B8BB-46E6-926D-B46E8E7CD1F3}" type="parTrans" cxnId="{851D9745-CE8F-4A0F-A9E1-8CA42DC9E391}">
      <dgm:prSet/>
      <dgm:spPr/>
      <dgm:t>
        <a:bodyPr/>
        <a:lstStyle/>
        <a:p>
          <a:endParaRPr lang="fr-FR"/>
        </a:p>
      </dgm:t>
    </dgm:pt>
    <dgm:pt modelId="{4D2A6B12-BA0F-42DE-B28F-EB5B6D0168AD}" type="sibTrans" cxnId="{851D9745-CE8F-4A0F-A9E1-8CA42DC9E391}">
      <dgm:prSet/>
      <dgm:spPr/>
      <dgm:t>
        <a:bodyPr/>
        <a:lstStyle/>
        <a:p>
          <a:endParaRPr lang="fr-FR"/>
        </a:p>
      </dgm:t>
    </dgm:pt>
    <dgm:pt modelId="{9DBE3C35-45FC-46F8-B14A-FAD221EC482A}">
      <dgm:prSet phldrT="[Texte]" custT="1"/>
      <dgm:spPr/>
      <dgm:t>
        <a:bodyPr/>
        <a:lstStyle/>
        <a:p>
          <a:r>
            <a:rPr lang="fr-FR" sz="1600" dirty="0"/>
            <a:t>Lettres de soutien</a:t>
          </a:r>
        </a:p>
      </dgm:t>
    </dgm:pt>
    <dgm:pt modelId="{E9613D48-EF16-423C-AE62-492C94EA7A24}" type="parTrans" cxnId="{3F09AF0A-31E6-491B-ADEC-D4A29A65BE47}">
      <dgm:prSet/>
      <dgm:spPr/>
      <dgm:t>
        <a:bodyPr/>
        <a:lstStyle/>
        <a:p>
          <a:endParaRPr lang="fr-FR"/>
        </a:p>
      </dgm:t>
    </dgm:pt>
    <dgm:pt modelId="{70455C46-7E35-49B9-A5E0-E65214463642}" type="sibTrans" cxnId="{3F09AF0A-31E6-491B-ADEC-D4A29A65BE47}">
      <dgm:prSet/>
      <dgm:spPr/>
      <dgm:t>
        <a:bodyPr/>
        <a:lstStyle/>
        <a:p>
          <a:endParaRPr lang="fr-FR"/>
        </a:p>
      </dgm:t>
    </dgm:pt>
    <dgm:pt modelId="{BB11690E-84FF-4E37-8FAA-175D76246A03}">
      <dgm:prSet phldrT="[Texte]"/>
      <dgm:spPr/>
      <dgm:t>
        <a:bodyPr/>
        <a:lstStyle/>
        <a:p>
          <a:r>
            <a:rPr lang="fr-FR" dirty="0"/>
            <a:t>Identification d’appels pertinents</a:t>
          </a:r>
        </a:p>
      </dgm:t>
    </dgm:pt>
    <dgm:pt modelId="{02058FAD-419E-425A-A86F-4E57C60021BA}" type="parTrans" cxnId="{4CDBF1FE-FD1C-456A-831D-B777B8E7E196}">
      <dgm:prSet/>
      <dgm:spPr/>
      <dgm:t>
        <a:bodyPr/>
        <a:lstStyle/>
        <a:p>
          <a:endParaRPr lang="fr-FR"/>
        </a:p>
      </dgm:t>
    </dgm:pt>
    <dgm:pt modelId="{9638C35C-ED1E-4987-BE72-016C1D212AEE}" type="sibTrans" cxnId="{4CDBF1FE-FD1C-456A-831D-B777B8E7E196}">
      <dgm:prSet/>
      <dgm:spPr/>
      <dgm:t>
        <a:bodyPr/>
        <a:lstStyle/>
        <a:p>
          <a:endParaRPr lang="fr-FR"/>
        </a:p>
      </dgm:t>
    </dgm:pt>
    <dgm:pt modelId="{E239FEDB-9E39-4480-AC2B-F233CFB5C182}">
      <dgm:prSet phldrT="[Texte]" custT="1"/>
      <dgm:spPr/>
      <dgm:t>
        <a:bodyPr/>
        <a:lstStyle/>
        <a:p>
          <a:r>
            <a:rPr lang="fr-FR" sz="1600" dirty="0"/>
            <a:t>Recherche de partenaires</a:t>
          </a:r>
        </a:p>
      </dgm:t>
    </dgm:pt>
    <dgm:pt modelId="{DE5F4BB0-17D7-445D-8334-0239C6EE6DEB}" type="parTrans" cxnId="{96F01DD5-15C2-413D-9178-976A10639FA3}">
      <dgm:prSet/>
      <dgm:spPr/>
      <dgm:t>
        <a:bodyPr/>
        <a:lstStyle/>
        <a:p>
          <a:endParaRPr lang="fr-FR"/>
        </a:p>
      </dgm:t>
    </dgm:pt>
    <dgm:pt modelId="{94DA1542-4434-4B08-ADD7-9F1D492AD3A7}" type="sibTrans" cxnId="{96F01DD5-15C2-413D-9178-976A10639FA3}">
      <dgm:prSet/>
      <dgm:spPr/>
      <dgm:t>
        <a:bodyPr/>
        <a:lstStyle/>
        <a:p>
          <a:endParaRPr lang="fr-FR"/>
        </a:p>
      </dgm:t>
    </dgm:pt>
    <dgm:pt modelId="{DFDBA5A7-42D2-46FA-A700-750A58A0D83B}" type="pres">
      <dgm:prSet presAssocID="{C164A691-22BB-4ABC-AD40-44CDC2DF3747}" presName="composite" presStyleCnt="0">
        <dgm:presLayoutVars>
          <dgm:chMax val="1"/>
          <dgm:dir/>
          <dgm:resizeHandles val="exact"/>
        </dgm:presLayoutVars>
      </dgm:prSet>
      <dgm:spPr/>
    </dgm:pt>
    <dgm:pt modelId="{67253EC8-701A-4AB7-A96B-9A26B31D2525}" type="pres">
      <dgm:prSet presAssocID="{C164A691-22BB-4ABC-AD40-44CDC2DF3747}" presName="radial" presStyleCnt="0">
        <dgm:presLayoutVars>
          <dgm:animLvl val="ctr"/>
        </dgm:presLayoutVars>
      </dgm:prSet>
      <dgm:spPr/>
    </dgm:pt>
    <dgm:pt modelId="{2B7CBD0A-1AF7-4C9B-8A39-D730019511B6}" type="pres">
      <dgm:prSet presAssocID="{EA9E2617-7B65-49A5-8CAA-7FEACD43EA20}" presName="centerShape" presStyleLbl="vennNode1" presStyleIdx="0" presStyleCnt="5"/>
      <dgm:spPr/>
    </dgm:pt>
    <dgm:pt modelId="{894EA15F-FD62-4157-8A6A-F6741BF33EB4}" type="pres">
      <dgm:prSet presAssocID="{6D84EC19-495B-41C6-93D3-0DA68E2C1B36}" presName="node" presStyleLbl="vennNode1" presStyleIdx="1" presStyleCnt="5">
        <dgm:presLayoutVars>
          <dgm:bulletEnabled val="1"/>
        </dgm:presLayoutVars>
      </dgm:prSet>
      <dgm:spPr/>
    </dgm:pt>
    <dgm:pt modelId="{42C91339-FD26-4F4E-9961-FA674CE28687}" type="pres">
      <dgm:prSet presAssocID="{9DBE3C35-45FC-46F8-B14A-FAD221EC482A}" presName="node" presStyleLbl="vennNode1" presStyleIdx="2" presStyleCnt="5">
        <dgm:presLayoutVars>
          <dgm:bulletEnabled val="1"/>
        </dgm:presLayoutVars>
      </dgm:prSet>
      <dgm:spPr/>
    </dgm:pt>
    <dgm:pt modelId="{DD91E5A8-DAFE-483E-9EA3-20017B8278BD}" type="pres">
      <dgm:prSet presAssocID="{BB11690E-84FF-4E37-8FAA-175D76246A03}" presName="node" presStyleLbl="vennNode1" presStyleIdx="3" presStyleCnt="5">
        <dgm:presLayoutVars>
          <dgm:bulletEnabled val="1"/>
        </dgm:presLayoutVars>
      </dgm:prSet>
      <dgm:spPr/>
    </dgm:pt>
    <dgm:pt modelId="{3C442DC2-3569-47F0-BA0E-453C69AC041C}" type="pres">
      <dgm:prSet presAssocID="{E239FEDB-9E39-4480-AC2B-F233CFB5C182}" presName="node" presStyleLbl="vennNode1" presStyleIdx="4" presStyleCnt="5">
        <dgm:presLayoutVars>
          <dgm:bulletEnabled val="1"/>
        </dgm:presLayoutVars>
      </dgm:prSet>
      <dgm:spPr/>
    </dgm:pt>
  </dgm:ptLst>
  <dgm:cxnLst>
    <dgm:cxn modelId="{3F09AF0A-31E6-491B-ADEC-D4A29A65BE47}" srcId="{EA9E2617-7B65-49A5-8CAA-7FEACD43EA20}" destId="{9DBE3C35-45FC-46F8-B14A-FAD221EC482A}" srcOrd="1" destOrd="0" parTransId="{E9613D48-EF16-423C-AE62-492C94EA7A24}" sibTransId="{70455C46-7E35-49B9-A5E0-E65214463642}"/>
    <dgm:cxn modelId="{6A297A33-8071-4E35-B3AC-2319284B5D65}" srcId="{C164A691-22BB-4ABC-AD40-44CDC2DF3747}" destId="{EA9E2617-7B65-49A5-8CAA-7FEACD43EA20}" srcOrd="0" destOrd="0" parTransId="{7001A527-02AA-49E3-95A4-B2CE3C4058B5}" sibTransId="{B74C4646-67BF-4EC6-9838-60E54AF66B50}"/>
    <dgm:cxn modelId="{A6103B3C-8188-4368-9CFF-16180F612E63}" type="presOf" srcId="{C164A691-22BB-4ABC-AD40-44CDC2DF3747}" destId="{DFDBA5A7-42D2-46FA-A700-750A58A0D83B}" srcOrd="0" destOrd="0" presId="urn:microsoft.com/office/officeart/2005/8/layout/radial3"/>
    <dgm:cxn modelId="{851D9745-CE8F-4A0F-A9E1-8CA42DC9E391}" srcId="{EA9E2617-7B65-49A5-8CAA-7FEACD43EA20}" destId="{6D84EC19-495B-41C6-93D3-0DA68E2C1B36}" srcOrd="0" destOrd="0" parTransId="{9D223714-B8BB-46E6-926D-B46E8E7CD1F3}" sibTransId="{4D2A6B12-BA0F-42DE-B28F-EB5B6D0168AD}"/>
    <dgm:cxn modelId="{76C1A169-4087-4C0F-A2FE-E5F9BED1F217}" type="presOf" srcId="{BB11690E-84FF-4E37-8FAA-175D76246A03}" destId="{DD91E5A8-DAFE-483E-9EA3-20017B8278BD}" srcOrd="0" destOrd="0" presId="urn:microsoft.com/office/officeart/2005/8/layout/radial3"/>
    <dgm:cxn modelId="{89CC814E-2B75-4D98-A8B4-7BAEADD77716}" type="presOf" srcId="{E239FEDB-9E39-4480-AC2B-F233CFB5C182}" destId="{3C442DC2-3569-47F0-BA0E-453C69AC041C}" srcOrd="0" destOrd="0" presId="urn:microsoft.com/office/officeart/2005/8/layout/radial3"/>
    <dgm:cxn modelId="{FA59B091-6B6D-4B5B-9916-5BB990ECF8F1}" type="presOf" srcId="{6D84EC19-495B-41C6-93D3-0DA68E2C1B36}" destId="{894EA15F-FD62-4157-8A6A-F6741BF33EB4}" srcOrd="0" destOrd="0" presId="urn:microsoft.com/office/officeart/2005/8/layout/radial3"/>
    <dgm:cxn modelId="{96F01DD5-15C2-413D-9178-976A10639FA3}" srcId="{EA9E2617-7B65-49A5-8CAA-7FEACD43EA20}" destId="{E239FEDB-9E39-4480-AC2B-F233CFB5C182}" srcOrd="3" destOrd="0" parTransId="{DE5F4BB0-17D7-445D-8334-0239C6EE6DEB}" sibTransId="{94DA1542-4434-4B08-ADD7-9F1D492AD3A7}"/>
    <dgm:cxn modelId="{B43D03D8-1AA9-4889-935B-5B74D12184B1}" type="presOf" srcId="{EA9E2617-7B65-49A5-8CAA-7FEACD43EA20}" destId="{2B7CBD0A-1AF7-4C9B-8A39-D730019511B6}" srcOrd="0" destOrd="0" presId="urn:microsoft.com/office/officeart/2005/8/layout/radial3"/>
    <dgm:cxn modelId="{4A6D9BF2-6F7D-42E4-9FEE-0375255D1223}" type="presOf" srcId="{9DBE3C35-45FC-46F8-B14A-FAD221EC482A}" destId="{42C91339-FD26-4F4E-9961-FA674CE28687}" srcOrd="0" destOrd="0" presId="urn:microsoft.com/office/officeart/2005/8/layout/radial3"/>
    <dgm:cxn modelId="{4CDBF1FE-FD1C-456A-831D-B777B8E7E196}" srcId="{EA9E2617-7B65-49A5-8CAA-7FEACD43EA20}" destId="{BB11690E-84FF-4E37-8FAA-175D76246A03}" srcOrd="2" destOrd="0" parTransId="{02058FAD-419E-425A-A86F-4E57C60021BA}" sibTransId="{9638C35C-ED1E-4987-BE72-016C1D212AEE}"/>
    <dgm:cxn modelId="{16A39D7E-0385-4CB4-BA6B-E3EC68A739B5}" type="presParOf" srcId="{DFDBA5A7-42D2-46FA-A700-750A58A0D83B}" destId="{67253EC8-701A-4AB7-A96B-9A26B31D2525}" srcOrd="0" destOrd="0" presId="urn:microsoft.com/office/officeart/2005/8/layout/radial3"/>
    <dgm:cxn modelId="{7F2E0477-9937-45D6-B3CF-73F45C07A921}" type="presParOf" srcId="{67253EC8-701A-4AB7-A96B-9A26B31D2525}" destId="{2B7CBD0A-1AF7-4C9B-8A39-D730019511B6}" srcOrd="0" destOrd="0" presId="urn:microsoft.com/office/officeart/2005/8/layout/radial3"/>
    <dgm:cxn modelId="{FB6FDFF8-9AF3-4AA1-9F47-C357DDBB3D12}" type="presParOf" srcId="{67253EC8-701A-4AB7-A96B-9A26B31D2525}" destId="{894EA15F-FD62-4157-8A6A-F6741BF33EB4}" srcOrd="1" destOrd="0" presId="urn:microsoft.com/office/officeart/2005/8/layout/radial3"/>
    <dgm:cxn modelId="{29274729-82E7-4931-BC16-AB349E26B81F}" type="presParOf" srcId="{67253EC8-701A-4AB7-A96B-9A26B31D2525}" destId="{42C91339-FD26-4F4E-9961-FA674CE28687}" srcOrd="2" destOrd="0" presId="urn:microsoft.com/office/officeart/2005/8/layout/radial3"/>
    <dgm:cxn modelId="{E26E5DD6-F6FB-49B3-A6B2-957D49856ACE}" type="presParOf" srcId="{67253EC8-701A-4AB7-A96B-9A26B31D2525}" destId="{DD91E5A8-DAFE-483E-9EA3-20017B8278BD}" srcOrd="3" destOrd="0" presId="urn:microsoft.com/office/officeart/2005/8/layout/radial3"/>
    <dgm:cxn modelId="{E1B4B9C3-8DDC-4AFE-BB92-821D195FE44C}" type="presParOf" srcId="{67253EC8-701A-4AB7-A96B-9A26B31D2525}" destId="{3C442DC2-3569-47F0-BA0E-453C69AC041C}" srcOrd="4"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75D87-5150-2240-AC3D-98CB8F27E6F6}" type="doc">
      <dgm:prSet loTypeId="urn:microsoft.com/office/officeart/2005/8/layout/chevron1" loCatId="" qsTypeId="urn:microsoft.com/office/officeart/2005/8/quickstyle/simple4" qsCatId="simple" csTypeId="urn:microsoft.com/office/officeart/2005/8/colors/colorful2" csCatId="colorful" phldr="1"/>
      <dgm:spPr/>
    </dgm:pt>
    <dgm:pt modelId="{F17DC66E-546F-1B41-8C9D-88AD91DA1250}">
      <dgm:prSet phldrT="[Texte]" custT="1"/>
      <dgm:spPr/>
      <dgm:t>
        <a:bodyPr/>
        <a:lstStyle/>
        <a:p>
          <a:pPr algn="l"/>
          <a:r>
            <a:rPr lang="fr-FR" sz="1600" dirty="0"/>
            <a:t>1) Conception</a:t>
          </a:r>
        </a:p>
      </dgm:t>
    </dgm:pt>
    <dgm:pt modelId="{C9FBDAC9-AC37-A54D-B26D-D007FC644851}" type="parTrans" cxnId="{A45F41B5-B1EA-8940-85CF-DEFB618B9C0A}">
      <dgm:prSet/>
      <dgm:spPr/>
      <dgm:t>
        <a:bodyPr/>
        <a:lstStyle/>
        <a:p>
          <a:endParaRPr lang="fr-FR" sz="1600"/>
        </a:p>
      </dgm:t>
    </dgm:pt>
    <dgm:pt modelId="{98BA84BD-7F0F-1449-9E24-9E21B704B978}" type="sibTrans" cxnId="{A45F41B5-B1EA-8940-85CF-DEFB618B9C0A}">
      <dgm:prSet/>
      <dgm:spPr/>
      <dgm:t>
        <a:bodyPr/>
        <a:lstStyle/>
        <a:p>
          <a:endParaRPr lang="fr-FR" sz="1600"/>
        </a:p>
      </dgm:t>
    </dgm:pt>
    <dgm:pt modelId="{D7C51392-5F64-D740-A0EC-9B97B8634B0E}">
      <dgm:prSet phldrT="[Texte]" custT="1"/>
      <dgm:spPr/>
      <dgm:t>
        <a:bodyPr/>
        <a:lstStyle/>
        <a:p>
          <a:r>
            <a:rPr lang="fr-FR" sz="1600" dirty="0"/>
            <a:t>2) Acquisition foncière </a:t>
          </a:r>
        </a:p>
      </dgm:t>
    </dgm:pt>
    <dgm:pt modelId="{07FEF482-DE5B-9B49-B168-AA15F03387D2}" type="parTrans" cxnId="{14722FBB-CE42-BA4E-9CB6-3D7E3A3BD6AA}">
      <dgm:prSet/>
      <dgm:spPr/>
      <dgm:t>
        <a:bodyPr/>
        <a:lstStyle/>
        <a:p>
          <a:endParaRPr lang="fr-FR" sz="1600"/>
        </a:p>
      </dgm:t>
    </dgm:pt>
    <dgm:pt modelId="{90A3F337-B515-AF49-9F47-6B9D54BD980A}" type="sibTrans" cxnId="{14722FBB-CE42-BA4E-9CB6-3D7E3A3BD6AA}">
      <dgm:prSet/>
      <dgm:spPr/>
      <dgm:t>
        <a:bodyPr/>
        <a:lstStyle/>
        <a:p>
          <a:endParaRPr lang="fr-FR" sz="1600"/>
        </a:p>
      </dgm:t>
    </dgm:pt>
    <dgm:pt modelId="{D94B4CDC-AB84-CF44-9386-C6AA91E56FE8}">
      <dgm:prSet phldrT="[Texte]" custT="1"/>
      <dgm:spPr/>
      <dgm:t>
        <a:bodyPr/>
        <a:lstStyle/>
        <a:p>
          <a:r>
            <a:rPr lang="fr-FR" sz="1600" dirty="0"/>
            <a:t>3) Autorisations</a:t>
          </a:r>
        </a:p>
      </dgm:t>
    </dgm:pt>
    <dgm:pt modelId="{EF34497D-AC6F-9C4C-8DA5-389453843526}" type="parTrans" cxnId="{2B309358-8C55-8D41-8B1F-C3E46FF961AC}">
      <dgm:prSet/>
      <dgm:spPr/>
      <dgm:t>
        <a:bodyPr/>
        <a:lstStyle/>
        <a:p>
          <a:endParaRPr lang="fr-FR" sz="1600"/>
        </a:p>
      </dgm:t>
    </dgm:pt>
    <dgm:pt modelId="{245C817C-F73A-0041-A858-E50E5C22A8B9}" type="sibTrans" cxnId="{2B309358-8C55-8D41-8B1F-C3E46FF961AC}">
      <dgm:prSet/>
      <dgm:spPr/>
      <dgm:t>
        <a:bodyPr/>
        <a:lstStyle/>
        <a:p>
          <a:endParaRPr lang="fr-FR" sz="1600"/>
        </a:p>
      </dgm:t>
    </dgm:pt>
    <dgm:pt modelId="{FDB834DF-AF80-D04B-B308-D225A20DAB58}">
      <dgm:prSet phldrT="[Texte]" custT="1"/>
      <dgm:spPr/>
      <dgm:t>
        <a:bodyPr/>
        <a:lstStyle/>
        <a:p>
          <a:r>
            <a:rPr lang="fr-FR" sz="1600" dirty="0"/>
            <a:t>4) Mise en œuvre</a:t>
          </a:r>
        </a:p>
      </dgm:t>
    </dgm:pt>
    <dgm:pt modelId="{4DFDFD63-E523-0642-AA19-85B4EF9AB29B}" type="parTrans" cxnId="{A1D221FD-D807-6543-9E73-B09F5D3532D7}">
      <dgm:prSet/>
      <dgm:spPr/>
      <dgm:t>
        <a:bodyPr/>
        <a:lstStyle/>
        <a:p>
          <a:endParaRPr lang="fr-FR" sz="1600"/>
        </a:p>
      </dgm:t>
    </dgm:pt>
    <dgm:pt modelId="{476ABB8B-2679-5B41-9D99-3A3D3D770FF6}" type="sibTrans" cxnId="{A1D221FD-D807-6543-9E73-B09F5D3532D7}">
      <dgm:prSet/>
      <dgm:spPr/>
      <dgm:t>
        <a:bodyPr/>
        <a:lstStyle/>
        <a:p>
          <a:endParaRPr lang="fr-FR" sz="1600"/>
        </a:p>
      </dgm:t>
    </dgm:pt>
    <dgm:pt modelId="{D17F03EC-FB8E-C346-8F47-8599D24F1328}">
      <dgm:prSet phldrT="[Texte]" custT="1"/>
      <dgm:spPr/>
      <dgm:t>
        <a:bodyPr/>
        <a:lstStyle/>
        <a:p>
          <a:r>
            <a:rPr lang="fr-FR" sz="1600" dirty="0"/>
            <a:t>5) Entretien et Suivi</a:t>
          </a:r>
        </a:p>
      </dgm:t>
    </dgm:pt>
    <dgm:pt modelId="{FF838E68-2074-5C44-B9F4-8E904D4EF0F7}" type="parTrans" cxnId="{DBA57FC7-E8B6-3C43-A716-EE4962B8C4A1}">
      <dgm:prSet/>
      <dgm:spPr/>
      <dgm:t>
        <a:bodyPr/>
        <a:lstStyle/>
        <a:p>
          <a:endParaRPr lang="fr-FR" sz="1600"/>
        </a:p>
      </dgm:t>
    </dgm:pt>
    <dgm:pt modelId="{85B248E3-EBAB-7B4E-9309-65AC68BE1A8C}" type="sibTrans" cxnId="{DBA57FC7-E8B6-3C43-A716-EE4962B8C4A1}">
      <dgm:prSet/>
      <dgm:spPr/>
      <dgm:t>
        <a:bodyPr/>
        <a:lstStyle/>
        <a:p>
          <a:endParaRPr lang="fr-FR" sz="1600"/>
        </a:p>
      </dgm:t>
    </dgm:pt>
    <dgm:pt modelId="{9C9A8B06-BDA1-AA4F-A504-23CB20DBCC44}" type="pres">
      <dgm:prSet presAssocID="{EB275D87-5150-2240-AC3D-98CB8F27E6F6}" presName="Name0" presStyleCnt="0">
        <dgm:presLayoutVars>
          <dgm:dir/>
          <dgm:animLvl val="lvl"/>
          <dgm:resizeHandles val="exact"/>
        </dgm:presLayoutVars>
      </dgm:prSet>
      <dgm:spPr/>
    </dgm:pt>
    <dgm:pt modelId="{DFF13CBC-EE42-8545-BEC9-0150BE6E6285}" type="pres">
      <dgm:prSet presAssocID="{F17DC66E-546F-1B41-8C9D-88AD91DA1250}" presName="parTxOnly" presStyleLbl="node1" presStyleIdx="0" presStyleCnt="5">
        <dgm:presLayoutVars>
          <dgm:chMax val="0"/>
          <dgm:chPref val="0"/>
          <dgm:bulletEnabled val="1"/>
        </dgm:presLayoutVars>
      </dgm:prSet>
      <dgm:spPr/>
    </dgm:pt>
    <dgm:pt modelId="{6C90CAAA-ECF4-BA44-95D2-365B5D028DFF}" type="pres">
      <dgm:prSet presAssocID="{98BA84BD-7F0F-1449-9E24-9E21B704B978}" presName="parTxOnlySpace" presStyleCnt="0"/>
      <dgm:spPr/>
    </dgm:pt>
    <dgm:pt modelId="{11B6E8AA-3F06-1D4F-AB94-E3D799C463D2}" type="pres">
      <dgm:prSet presAssocID="{D7C51392-5F64-D740-A0EC-9B97B8634B0E}" presName="parTxOnly" presStyleLbl="node1" presStyleIdx="1" presStyleCnt="5">
        <dgm:presLayoutVars>
          <dgm:chMax val="0"/>
          <dgm:chPref val="0"/>
          <dgm:bulletEnabled val="1"/>
        </dgm:presLayoutVars>
      </dgm:prSet>
      <dgm:spPr/>
    </dgm:pt>
    <dgm:pt modelId="{9D550526-14C0-FA43-8F9E-FC01212F5617}" type="pres">
      <dgm:prSet presAssocID="{90A3F337-B515-AF49-9F47-6B9D54BD980A}" presName="parTxOnlySpace" presStyleCnt="0"/>
      <dgm:spPr/>
    </dgm:pt>
    <dgm:pt modelId="{91053C47-4483-9647-9B04-656104EA6C84}" type="pres">
      <dgm:prSet presAssocID="{D94B4CDC-AB84-CF44-9386-C6AA91E56FE8}" presName="parTxOnly" presStyleLbl="node1" presStyleIdx="2" presStyleCnt="5">
        <dgm:presLayoutVars>
          <dgm:chMax val="0"/>
          <dgm:chPref val="0"/>
          <dgm:bulletEnabled val="1"/>
        </dgm:presLayoutVars>
      </dgm:prSet>
      <dgm:spPr/>
    </dgm:pt>
    <dgm:pt modelId="{5BF92C51-35E2-6F45-8C37-09C84EFED281}" type="pres">
      <dgm:prSet presAssocID="{245C817C-F73A-0041-A858-E50E5C22A8B9}" presName="parTxOnlySpace" presStyleCnt="0"/>
      <dgm:spPr/>
    </dgm:pt>
    <dgm:pt modelId="{E378F2E9-75F0-D04F-8399-A425E868737B}" type="pres">
      <dgm:prSet presAssocID="{FDB834DF-AF80-D04B-B308-D225A20DAB58}" presName="parTxOnly" presStyleLbl="node1" presStyleIdx="3" presStyleCnt="5">
        <dgm:presLayoutVars>
          <dgm:chMax val="0"/>
          <dgm:chPref val="0"/>
          <dgm:bulletEnabled val="1"/>
        </dgm:presLayoutVars>
      </dgm:prSet>
      <dgm:spPr/>
    </dgm:pt>
    <dgm:pt modelId="{E9264BCA-9932-F448-8A79-43985E4834F3}" type="pres">
      <dgm:prSet presAssocID="{476ABB8B-2679-5B41-9D99-3A3D3D770FF6}" presName="parTxOnlySpace" presStyleCnt="0"/>
      <dgm:spPr/>
    </dgm:pt>
    <dgm:pt modelId="{73EA37B4-2AD6-B54A-84CD-3C5B4E777E11}" type="pres">
      <dgm:prSet presAssocID="{D17F03EC-FB8E-C346-8F47-8599D24F1328}" presName="parTxOnly" presStyleLbl="node1" presStyleIdx="4" presStyleCnt="5">
        <dgm:presLayoutVars>
          <dgm:chMax val="0"/>
          <dgm:chPref val="0"/>
          <dgm:bulletEnabled val="1"/>
        </dgm:presLayoutVars>
      </dgm:prSet>
      <dgm:spPr/>
    </dgm:pt>
  </dgm:ptLst>
  <dgm:cxnLst>
    <dgm:cxn modelId="{2B309358-8C55-8D41-8B1F-C3E46FF961AC}" srcId="{EB275D87-5150-2240-AC3D-98CB8F27E6F6}" destId="{D94B4CDC-AB84-CF44-9386-C6AA91E56FE8}" srcOrd="2" destOrd="0" parTransId="{EF34497D-AC6F-9C4C-8DA5-389453843526}" sibTransId="{245C817C-F73A-0041-A858-E50E5C22A8B9}"/>
    <dgm:cxn modelId="{C3CB717B-EE33-D442-BE3C-5B64B39963DF}" type="presOf" srcId="{EB275D87-5150-2240-AC3D-98CB8F27E6F6}" destId="{9C9A8B06-BDA1-AA4F-A504-23CB20DBCC44}" srcOrd="0" destOrd="0" presId="urn:microsoft.com/office/officeart/2005/8/layout/chevron1"/>
    <dgm:cxn modelId="{AC4E8E97-B48D-B74F-8B54-45A955F83AC6}" type="presOf" srcId="{FDB834DF-AF80-D04B-B308-D225A20DAB58}" destId="{E378F2E9-75F0-D04F-8399-A425E868737B}" srcOrd="0" destOrd="0" presId="urn:microsoft.com/office/officeart/2005/8/layout/chevron1"/>
    <dgm:cxn modelId="{05A92EA5-63E5-3641-97CA-AD7BE25F5CE5}" type="presOf" srcId="{F17DC66E-546F-1B41-8C9D-88AD91DA1250}" destId="{DFF13CBC-EE42-8545-BEC9-0150BE6E6285}" srcOrd="0" destOrd="0" presId="urn:microsoft.com/office/officeart/2005/8/layout/chevron1"/>
    <dgm:cxn modelId="{A45F41B5-B1EA-8940-85CF-DEFB618B9C0A}" srcId="{EB275D87-5150-2240-AC3D-98CB8F27E6F6}" destId="{F17DC66E-546F-1B41-8C9D-88AD91DA1250}" srcOrd="0" destOrd="0" parTransId="{C9FBDAC9-AC37-A54D-B26D-D007FC644851}" sibTransId="{98BA84BD-7F0F-1449-9E24-9E21B704B978}"/>
    <dgm:cxn modelId="{14722FBB-CE42-BA4E-9CB6-3D7E3A3BD6AA}" srcId="{EB275D87-5150-2240-AC3D-98CB8F27E6F6}" destId="{D7C51392-5F64-D740-A0EC-9B97B8634B0E}" srcOrd="1" destOrd="0" parTransId="{07FEF482-DE5B-9B49-B168-AA15F03387D2}" sibTransId="{90A3F337-B515-AF49-9F47-6B9D54BD980A}"/>
    <dgm:cxn modelId="{DBA57FC7-E8B6-3C43-A716-EE4962B8C4A1}" srcId="{EB275D87-5150-2240-AC3D-98CB8F27E6F6}" destId="{D17F03EC-FB8E-C346-8F47-8599D24F1328}" srcOrd="4" destOrd="0" parTransId="{FF838E68-2074-5C44-B9F4-8E904D4EF0F7}" sibTransId="{85B248E3-EBAB-7B4E-9309-65AC68BE1A8C}"/>
    <dgm:cxn modelId="{693DF9D4-3C52-B346-9038-9FBC7EE9A13C}" type="presOf" srcId="{D7C51392-5F64-D740-A0EC-9B97B8634B0E}" destId="{11B6E8AA-3F06-1D4F-AB94-E3D799C463D2}" srcOrd="0" destOrd="0" presId="urn:microsoft.com/office/officeart/2005/8/layout/chevron1"/>
    <dgm:cxn modelId="{D06A0BE1-9845-A04E-ABF1-6CE032A0FB93}" type="presOf" srcId="{D94B4CDC-AB84-CF44-9386-C6AA91E56FE8}" destId="{91053C47-4483-9647-9B04-656104EA6C84}" srcOrd="0" destOrd="0" presId="urn:microsoft.com/office/officeart/2005/8/layout/chevron1"/>
    <dgm:cxn modelId="{F58A96F1-A4FA-6649-9C59-ED7DE6157FF2}" type="presOf" srcId="{D17F03EC-FB8E-C346-8F47-8599D24F1328}" destId="{73EA37B4-2AD6-B54A-84CD-3C5B4E777E11}" srcOrd="0" destOrd="0" presId="urn:microsoft.com/office/officeart/2005/8/layout/chevron1"/>
    <dgm:cxn modelId="{A1D221FD-D807-6543-9E73-B09F5D3532D7}" srcId="{EB275D87-5150-2240-AC3D-98CB8F27E6F6}" destId="{FDB834DF-AF80-D04B-B308-D225A20DAB58}" srcOrd="3" destOrd="0" parTransId="{4DFDFD63-E523-0642-AA19-85B4EF9AB29B}" sibTransId="{476ABB8B-2679-5B41-9D99-3A3D3D770FF6}"/>
    <dgm:cxn modelId="{F644663E-7ED1-A541-BB2C-1F61DC933F40}" type="presParOf" srcId="{9C9A8B06-BDA1-AA4F-A504-23CB20DBCC44}" destId="{DFF13CBC-EE42-8545-BEC9-0150BE6E6285}" srcOrd="0" destOrd="0" presId="urn:microsoft.com/office/officeart/2005/8/layout/chevron1"/>
    <dgm:cxn modelId="{4858B33C-1077-6145-ADE5-65C67FD923AC}" type="presParOf" srcId="{9C9A8B06-BDA1-AA4F-A504-23CB20DBCC44}" destId="{6C90CAAA-ECF4-BA44-95D2-365B5D028DFF}" srcOrd="1" destOrd="0" presId="urn:microsoft.com/office/officeart/2005/8/layout/chevron1"/>
    <dgm:cxn modelId="{7E7184B6-DEF4-2248-9D33-F06C8FB40563}" type="presParOf" srcId="{9C9A8B06-BDA1-AA4F-A504-23CB20DBCC44}" destId="{11B6E8AA-3F06-1D4F-AB94-E3D799C463D2}" srcOrd="2" destOrd="0" presId="urn:microsoft.com/office/officeart/2005/8/layout/chevron1"/>
    <dgm:cxn modelId="{8E580824-6662-C443-A225-E3312B76BE61}" type="presParOf" srcId="{9C9A8B06-BDA1-AA4F-A504-23CB20DBCC44}" destId="{9D550526-14C0-FA43-8F9E-FC01212F5617}" srcOrd="3" destOrd="0" presId="urn:microsoft.com/office/officeart/2005/8/layout/chevron1"/>
    <dgm:cxn modelId="{6B9960A9-53BB-2941-8951-B30CB896B188}" type="presParOf" srcId="{9C9A8B06-BDA1-AA4F-A504-23CB20DBCC44}" destId="{91053C47-4483-9647-9B04-656104EA6C84}" srcOrd="4" destOrd="0" presId="urn:microsoft.com/office/officeart/2005/8/layout/chevron1"/>
    <dgm:cxn modelId="{A5ADC9BC-FED8-CD41-B556-5259C91194B9}" type="presParOf" srcId="{9C9A8B06-BDA1-AA4F-A504-23CB20DBCC44}" destId="{5BF92C51-35E2-6F45-8C37-09C84EFED281}" srcOrd="5" destOrd="0" presId="urn:microsoft.com/office/officeart/2005/8/layout/chevron1"/>
    <dgm:cxn modelId="{05A614A2-4613-F54D-94C6-415DDEB6595B}" type="presParOf" srcId="{9C9A8B06-BDA1-AA4F-A504-23CB20DBCC44}" destId="{E378F2E9-75F0-D04F-8399-A425E868737B}" srcOrd="6" destOrd="0" presId="urn:microsoft.com/office/officeart/2005/8/layout/chevron1"/>
    <dgm:cxn modelId="{B81BA4F4-A2DB-A74B-9172-D465B41BB2BA}" type="presParOf" srcId="{9C9A8B06-BDA1-AA4F-A504-23CB20DBCC44}" destId="{E9264BCA-9932-F448-8A79-43985E4834F3}" srcOrd="7" destOrd="0" presId="urn:microsoft.com/office/officeart/2005/8/layout/chevron1"/>
    <dgm:cxn modelId="{02121874-4C26-C84F-B850-F4783DE7B4BD}" type="presParOf" srcId="{9C9A8B06-BDA1-AA4F-A504-23CB20DBCC44}" destId="{73EA37B4-2AD6-B54A-84CD-3C5B4E777E11}"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CBD0A-1AF7-4C9B-8A39-D730019511B6}">
      <dsp:nvSpPr>
        <dsp:cNvPr id="0" name=""/>
        <dsp:cNvSpPr/>
      </dsp:nvSpPr>
      <dsp:spPr>
        <a:xfrm>
          <a:off x="2533927" y="1228367"/>
          <a:ext cx="3060144" cy="306014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Accompagnement des acteurs régionaux</a:t>
          </a:r>
        </a:p>
      </dsp:txBody>
      <dsp:txXfrm>
        <a:off x="2982075" y="1676515"/>
        <a:ext cx="2163848" cy="2163848"/>
      </dsp:txXfrm>
    </dsp:sp>
    <dsp:sp modelId="{894EA15F-FD62-4157-8A6A-F6741BF33EB4}">
      <dsp:nvSpPr>
        <dsp:cNvPr id="0" name=""/>
        <dsp:cNvSpPr/>
      </dsp:nvSpPr>
      <dsp:spPr>
        <a:xfrm>
          <a:off x="3298963" y="546"/>
          <a:ext cx="1530072" cy="1530072"/>
        </a:xfrm>
        <a:prstGeom prst="ellipse">
          <a:avLst/>
        </a:prstGeom>
        <a:solidFill>
          <a:schemeClr val="accent5">
            <a:alpha val="50000"/>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Dispositifs spécifiques</a:t>
          </a:r>
        </a:p>
      </dsp:txBody>
      <dsp:txXfrm>
        <a:off x="3523037" y="224620"/>
        <a:ext cx="1081924" cy="1081924"/>
      </dsp:txXfrm>
    </dsp:sp>
    <dsp:sp modelId="{42C91339-FD26-4F4E-9961-FA674CE28687}">
      <dsp:nvSpPr>
        <dsp:cNvPr id="0" name=""/>
        <dsp:cNvSpPr/>
      </dsp:nvSpPr>
      <dsp:spPr>
        <a:xfrm>
          <a:off x="5291821" y="1993403"/>
          <a:ext cx="1530072" cy="1530072"/>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Lettres de soutien</a:t>
          </a:r>
        </a:p>
      </dsp:txBody>
      <dsp:txXfrm>
        <a:off x="5515895" y="2217477"/>
        <a:ext cx="1081924" cy="1081924"/>
      </dsp:txXfrm>
    </dsp:sp>
    <dsp:sp modelId="{DD91E5A8-DAFE-483E-9EA3-20017B8278BD}">
      <dsp:nvSpPr>
        <dsp:cNvPr id="0" name=""/>
        <dsp:cNvSpPr/>
      </dsp:nvSpPr>
      <dsp:spPr>
        <a:xfrm>
          <a:off x="3298963" y="3986261"/>
          <a:ext cx="1530072" cy="1530072"/>
        </a:xfrm>
        <a:prstGeom prst="ellipse">
          <a:avLst/>
        </a:prstGeom>
        <a:solidFill>
          <a:schemeClr val="accent5">
            <a:alpha val="50000"/>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t>Identification d’appels pertinents</a:t>
          </a:r>
        </a:p>
      </dsp:txBody>
      <dsp:txXfrm>
        <a:off x="3523037" y="4210335"/>
        <a:ext cx="1081924" cy="1081924"/>
      </dsp:txXfrm>
    </dsp:sp>
    <dsp:sp modelId="{3C442DC2-3569-47F0-BA0E-453C69AC041C}">
      <dsp:nvSpPr>
        <dsp:cNvPr id="0" name=""/>
        <dsp:cNvSpPr/>
      </dsp:nvSpPr>
      <dsp:spPr>
        <a:xfrm>
          <a:off x="1306106" y="1993403"/>
          <a:ext cx="1530072" cy="1530072"/>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Recherche de partenaires</a:t>
          </a:r>
        </a:p>
      </dsp:txBody>
      <dsp:txXfrm>
        <a:off x="1530180" y="2217477"/>
        <a:ext cx="1081924" cy="1081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13CBC-EE42-8545-BEC9-0150BE6E6285}">
      <dsp:nvSpPr>
        <dsp:cNvPr id="0" name=""/>
        <dsp:cNvSpPr/>
      </dsp:nvSpPr>
      <dsp:spPr>
        <a:xfrm>
          <a:off x="2790" y="0"/>
          <a:ext cx="2483300" cy="52245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fr-FR" sz="1600" kern="1200" dirty="0"/>
            <a:t>1) Conception</a:t>
          </a:r>
        </a:p>
      </dsp:txBody>
      <dsp:txXfrm>
        <a:off x="264019" y="0"/>
        <a:ext cx="1960842" cy="522458"/>
      </dsp:txXfrm>
    </dsp:sp>
    <dsp:sp modelId="{11B6E8AA-3F06-1D4F-AB94-E3D799C463D2}">
      <dsp:nvSpPr>
        <dsp:cNvPr id="0" name=""/>
        <dsp:cNvSpPr/>
      </dsp:nvSpPr>
      <dsp:spPr>
        <a:xfrm>
          <a:off x="2237760" y="0"/>
          <a:ext cx="2483300" cy="522458"/>
        </a:xfrm>
        <a:prstGeom prst="chevron">
          <a:avLst/>
        </a:prstGeom>
        <a:gradFill rotWithShape="0">
          <a:gsLst>
            <a:gs pos="0">
              <a:schemeClr val="accent2">
                <a:hueOff val="-712012"/>
                <a:satOff val="-638"/>
                <a:lumOff val="980"/>
                <a:alphaOff val="0"/>
                <a:shade val="51000"/>
                <a:satMod val="130000"/>
              </a:schemeClr>
            </a:gs>
            <a:gs pos="80000">
              <a:schemeClr val="accent2">
                <a:hueOff val="-712012"/>
                <a:satOff val="-638"/>
                <a:lumOff val="980"/>
                <a:alphaOff val="0"/>
                <a:shade val="93000"/>
                <a:satMod val="130000"/>
              </a:schemeClr>
            </a:gs>
            <a:gs pos="100000">
              <a:schemeClr val="accent2">
                <a:hueOff val="-712012"/>
                <a:satOff val="-638"/>
                <a:lumOff val="98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2) Acquisition foncière </a:t>
          </a:r>
        </a:p>
      </dsp:txBody>
      <dsp:txXfrm>
        <a:off x="2498989" y="0"/>
        <a:ext cx="1960842" cy="522458"/>
      </dsp:txXfrm>
    </dsp:sp>
    <dsp:sp modelId="{91053C47-4483-9647-9B04-656104EA6C84}">
      <dsp:nvSpPr>
        <dsp:cNvPr id="0" name=""/>
        <dsp:cNvSpPr/>
      </dsp:nvSpPr>
      <dsp:spPr>
        <a:xfrm>
          <a:off x="4472730" y="0"/>
          <a:ext cx="2483300" cy="522458"/>
        </a:xfrm>
        <a:prstGeom prst="chevron">
          <a:avLst/>
        </a:prstGeom>
        <a:gradFill rotWithShape="0">
          <a:gsLst>
            <a:gs pos="0">
              <a:schemeClr val="accent2">
                <a:hueOff val="-1424023"/>
                <a:satOff val="-1276"/>
                <a:lumOff val="1960"/>
                <a:alphaOff val="0"/>
                <a:shade val="51000"/>
                <a:satMod val="130000"/>
              </a:schemeClr>
            </a:gs>
            <a:gs pos="80000">
              <a:schemeClr val="accent2">
                <a:hueOff val="-1424023"/>
                <a:satOff val="-1276"/>
                <a:lumOff val="1960"/>
                <a:alphaOff val="0"/>
                <a:shade val="93000"/>
                <a:satMod val="130000"/>
              </a:schemeClr>
            </a:gs>
            <a:gs pos="100000">
              <a:schemeClr val="accent2">
                <a:hueOff val="-1424023"/>
                <a:satOff val="-1276"/>
                <a:lumOff val="196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3) Autorisations</a:t>
          </a:r>
        </a:p>
      </dsp:txBody>
      <dsp:txXfrm>
        <a:off x="4733959" y="0"/>
        <a:ext cx="1960842" cy="522458"/>
      </dsp:txXfrm>
    </dsp:sp>
    <dsp:sp modelId="{E378F2E9-75F0-D04F-8399-A425E868737B}">
      <dsp:nvSpPr>
        <dsp:cNvPr id="0" name=""/>
        <dsp:cNvSpPr/>
      </dsp:nvSpPr>
      <dsp:spPr>
        <a:xfrm>
          <a:off x="6707700" y="0"/>
          <a:ext cx="2483300" cy="522458"/>
        </a:xfrm>
        <a:prstGeom prst="chevron">
          <a:avLst/>
        </a:prstGeom>
        <a:gradFill rotWithShape="0">
          <a:gsLst>
            <a:gs pos="0">
              <a:schemeClr val="accent2">
                <a:hueOff val="-2136035"/>
                <a:satOff val="-1914"/>
                <a:lumOff val="2941"/>
                <a:alphaOff val="0"/>
                <a:shade val="51000"/>
                <a:satMod val="130000"/>
              </a:schemeClr>
            </a:gs>
            <a:gs pos="80000">
              <a:schemeClr val="accent2">
                <a:hueOff val="-2136035"/>
                <a:satOff val="-1914"/>
                <a:lumOff val="2941"/>
                <a:alphaOff val="0"/>
                <a:shade val="93000"/>
                <a:satMod val="130000"/>
              </a:schemeClr>
            </a:gs>
            <a:gs pos="100000">
              <a:schemeClr val="accent2">
                <a:hueOff val="-2136035"/>
                <a:satOff val="-1914"/>
                <a:lumOff val="29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4) Mise en œuvre</a:t>
          </a:r>
        </a:p>
      </dsp:txBody>
      <dsp:txXfrm>
        <a:off x="6968929" y="0"/>
        <a:ext cx="1960842" cy="522458"/>
      </dsp:txXfrm>
    </dsp:sp>
    <dsp:sp modelId="{73EA37B4-2AD6-B54A-84CD-3C5B4E777E11}">
      <dsp:nvSpPr>
        <dsp:cNvPr id="0" name=""/>
        <dsp:cNvSpPr/>
      </dsp:nvSpPr>
      <dsp:spPr>
        <a:xfrm>
          <a:off x="8942670" y="0"/>
          <a:ext cx="2483300" cy="522458"/>
        </a:xfrm>
        <a:prstGeom prst="chevron">
          <a:avLst/>
        </a:prstGeom>
        <a:gradFill rotWithShape="0">
          <a:gsLst>
            <a:gs pos="0">
              <a:schemeClr val="accent2">
                <a:hueOff val="-2848046"/>
                <a:satOff val="-2552"/>
                <a:lumOff val="3921"/>
                <a:alphaOff val="0"/>
                <a:shade val="51000"/>
                <a:satMod val="130000"/>
              </a:schemeClr>
            </a:gs>
            <a:gs pos="80000">
              <a:schemeClr val="accent2">
                <a:hueOff val="-2848046"/>
                <a:satOff val="-2552"/>
                <a:lumOff val="3921"/>
                <a:alphaOff val="0"/>
                <a:shade val="93000"/>
                <a:satMod val="130000"/>
              </a:schemeClr>
            </a:gs>
            <a:gs pos="100000">
              <a:schemeClr val="accent2">
                <a:hueOff val="-2848046"/>
                <a:satOff val="-2552"/>
                <a:lumOff val="392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5) Entretien et Suivi</a:t>
          </a:r>
        </a:p>
      </dsp:txBody>
      <dsp:txXfrm>
        <a:off x="9203899" y="0"/>
        <a:ext cx="1960842" cy="52245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508BF-6994-4DA1-B987-B5D4514F2092}" type="datetimeFigureOut">
              <a:rPr lang="fr-FR" smtClean="0"/>
              <a:t>12/10/2021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A470B-FF36-46D6-B352-B4391000A211}" type="slidenum">
              <a:rPr lang="fr-FR" smtClean="0"/>
              <a:t>‹N°›</a:t>
            </a:fld>
            <a:endParaRPr lang="fr-FR"/>
          </a:p>
        </p:txBody>
      </p:sp>
    </p:spTree>
    <p:extLst>
      <p:ext uri="{BB962C8B-B14F-4D97-AF65-F5344CB8AC3E}">
        <p14:creationId xmlns:p14="http://schemas.microsoft.com/office/powerpoint/2010/main" val="240605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dirty="0"/>
              <a:t>Merci de m’avoir convié à la participation de ce forum; c’est un plaisir que d’avoir l’opportunité de donner un éclairage européen sur les enjeux de nature en ville, d’adaptation au changement climatique et de solutions fondées sur la nature </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0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19A63-57AC-40B0-B898-E22F743056B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208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19A63-57AC-40B0-B898-E22F743056B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83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19A63-57AC-40B0-B898-E22F743056B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46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93687" indent="-285750"/>
            <a:r>
              <a:rPr lang="fr-FR" sz="1600" b="0" dirty="0"/>
              <a:t>Zone humide méditerranéenne de basse altitude</a:t>
            </a:r>
          </a:p>
          <a:p>
            <a:pPr marL="293687" indent="-285750"/>
            <a:r>
              <a:rPr lang="fr-FR" sz="1600" b="0" dirty="0"/>
              <a:t>Situé en tête de bassins versants entre </a:t>
            </a:r>
          </a:p>
          <a:p>
            <a:pPr marL="733425" lvl="1" indent="-285750"/>
            <a:r>
              <a:rPr lang="fr-FR" sz="1400" b="0" dirty="0"/>
              <a:t>2 aires urbaines : Toulon et Hyères  </a:t>
            </a:r>
          </a:p>
          <a:p>
            <a:pPr marL="733425" lvl="1" indent="-285750"/>
            <a:r>
              <a:rPr lang="fr-FR" sz="1400" b="0" dirty="0"/>
              <a:t>2 grandes zones humides préservées</a:t>
            </a:r>
          </a:p>
          <a:p>
            <a:pPr marL="293687" indent="-285750"/>
            <a:endParaRPr lang="fr-FR" sz="1600" b="0" dirty="0"/>
          </a:p>
          <a:p>
            <a:pPr marL="293687" indent="-285750"/>
            <a:r>
              <a:rPr lang="fr-FR" sz="1600" b="0" dirty="0"/>
              <a:t>Emplacement stratégique pour :</a:t>
            </a:r>
          </a:p>
          <a:p>
            <a:pPr marL="733425" lvl="1" indent="-285750"/>
            <a:r>
              <a:rPr lang="fr-FR" sz="1400" b="0" dirty="0"/>
              <a:t>La régulation hydraulique</a:t>
            </a:r>
          </a:p>
          <a:p>
            <a:pPr marL="733425" lvl="1" indent="-285750"/>
            <a:r>
              <a:rPr lang="fr-FR" sz="1400" dirty="0"/>
              <a:t>La biodiversité</a:t>
            </a:r>
          </a:p>
          <a:p>
            <a:pPr marL="733425" lvl="1" indent="-285750"/>
            <a:r>
              <a:rPr lang="fr-FR" sz="1400" dirty="0"/>
              <a:t>L’accueil du public</a:t>
            </a:r>
          </a:p>
          <a:p>
            <a:endParaRPr lang="fr-FR" dirty="0"/>
          </a:p>
        </p:txBody>
      </p:sp>
    </p:spTree>
    <p:extLst>
      <p:ext uri="{BB962C8B-B14F-4D97-AF65-F5344CB8AC3E}">
        <p14:creationId xmlns:p14="http://schemas.microsoft.com/office/powerpoint/2010/main" val="4059327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AA470B-FF36-46D6-B352-B4391000A211}" type="slidenum">
              <a:rPr lang="fr-FR" smtClean="0"/>
              <a:t>20</a:t>
            </a:fld>
            <a:endParaRPr lang="fr-FR"/>
          </a:p>
        </p:txBody>
      </p:sp>
    </p:spTree>
    <p:extLst>
      <p:ext uri="{BB962C8B-B14F-4D97-AF65-F5344CB8AC3E}">
        <p14:creationId xmlns:p14="http://schemas.microsoft.com/office/powerpoint/2010/main" val="40066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40DD69-45A8-4E7D-9E34-3890E07D2A0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41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E33041B-EB72-40C2-AAFB-4869BADFC52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7260FA40-8126-4E02-BB02-C658609B671C}"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23</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19459" name="Rectangle 1">
            <a:extLst>
              <a:ext uri="{FF2B5EF4-FFF2-40B4-BE49-F238E27FC236}">
                <a16:creationId xmlns:a16="http://schemas.microsoft.com/office/drawing/2014/main" id="{46FBE9D5-4BA4-4BDE-914F-82A6472545DE}"/>
              </a:ext>
            </a:extLst>
          </p:cNvPr>
          <p:cNvSpPr>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9460" name="Rectangle 2">
            <a:extLst>
              <a:ext uri="{FF2B5EF4-FFF2-40B4-BE49-F238E27FC236}">
                <a16:creationId xmlns:a16="http://schemas.microsoft.com/office/drawing/2014/main" id="{FB862A91-2BB8-449F-97B8-7BC116B7C839}"/>
              </a:ext>
            </a:extLst>
          </p:cNvPr>
          <p:cNvSpPr>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2">
            <a:extLst>
              <a:ext uri="{FF2B5EF4-FFF2-40B4-BE49-F238E27FC236}">
                <a16:creationId xmlns:a16="http://schemas.microsoft.com/office/drawing/2014/main" id="{13EE2E66-A5F2-469E-9504-9F02E1AC78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F8CF45ED-DD11-4B65-8423-2A2E81020928}"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24</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21507" name="Rectangle 1">
            <a:extLst>
              <a:ext uri="{FF2B5EF4-FFF2-40B4-BE49-F238E27FC236}">
                <a16:creationId xmlns:a16="http://schemas.microsoft.com/office/drawing/2014/main" id="{2BBC0596-0B5D-4DDE-9A6E-4E18D50C24A9}"/>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1508" name="Rectangle 2">
            <a:extLst>
              <a:ext uri="{FF2B5EF4-FFF2-40B4-BE49-F238E27FC236}">
                <a16:creationId xmlns:a16="http://schemas.microsoft.com/office/drawing/2014/main" id="{33B1F648-704E-4CC5-A454-966B114CE530}"/>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2">
            <a:extLst>
              <a:ext uri="{FF2B5EF4-FFF2-40B4-BE49-F238E27FC236}">
                <a16:creationId xmlns:a16="http://schemas.microsoft.com/office/drawing/2014/main" id="{8F0E2A26-2E62-4A97-ACC0-3E14FDAF2D8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2E32384C-69A3-4B4E-A786-C15ED62E9DBA}"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25</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23555" name="Rectangle 1">
            <a:extLst>
              <a:ext uri="{FF2B5EF4-FFF2-40B4-BE49-F238E27FC236}">
                <a16:creationId xmlns:a16="http://schemas.microsoft.com/office/drawing/2014/main" id="{547D2D7E-25DE-4A26-B25F-33D3665804B2}"/>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3556" name="Rectangle 2">
            <a:extLst>
              <a:ext uri="{FF2B5EF4-FFF2-40B4-BE49-F238E27FC236}">
                <a16:creationId xmlns:a16="http://schemas.microsoft.com/office/drawing/2014/main" id="{7D6E7C42-1B4E-433D-B20D-22D6B2EBD482}"/>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2">
            <a:extLst>
              <a:ext uri="{FF2B5EF4-FFF2-40B4-BE49-F238E27FC236}">
                <a16:creationId xmlns:a16="http://schemas.microsoft.com/office/drawing/2014/main" id="{26B36604-FB59-4C5A-B36F-FD088E3E315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B7E8BB0D-F05A-4BC2-84AD-79CFD2E774B3}"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26</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25603" name="Rectangle 1">
            <a:extLst>
              <a:ext uri="{FF2B5EF4-FFF2-40B4-BE49-F238E27FC236}">
                <a16:creationId xmlns:a16="http://schemas.microsoft.com/office/drawing/2014/main" id="{37112FB9-0B08-4461-979B-2A361209D7EA}"/>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5604" name="Rectangle 2">
            <a:extLst>
              <a:ext uri="{FF2B5EF4-FFF2-40B4-BE49-F238E27FC236}">
                <a16:creationId xmlns:a16="http://schemas.microsoft.com/office/drawing/2014/main" id="{0E086454-633F-4DCB-BD81-2203A6ECC28E}"/>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r>
              <a:rPr lang="fr-FR" sz="1200" b="1" dirty="0"/>
              <a:t>Pour rentrer dans le vif du sujet, je vous propose un petit rappel chronologique de la prise en compte de ces enjeux au niveau européen:  on verra qu’il s’agit d’un cheminement progressif depuis une grosse dizaine d’année </a:t>
            </a:r>
            <a:r>
              <a:rPr lang="fr-FR"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ym typeface="Wingdings" panose="05000000000000000000" pitchFamily="2" charset="2"/>
              </a:rPr>
              <a:t> </a:t>
            </a:r>
            <a:r>
              <a:rPr lang="fr-FR" sz="1200" b="1" u="sng" dirty="0"/>
              <a:t>1</a:t>
            </a:r>
            <a:r>
              <a:rPr lang="fr-FR" sz="1200" b="1" u="sng" baseline="30000" dirty="0"/>
              <a:t>ère</a:t>
            </a:r>
            <a:r>
              <a:rPr lang="fr-FR" sz="1200" b="1" u="sng" dirty="0"/>
              <a:t> Phase</a:t>
            </a:r>
            <a:r>
              <a:rPr lang="fr-FR" sz="1200" b="1" dirty="0"/>
              <a:t>: accent mis davantage sur l’adaptation au changement climatique et aux infrastructures vertes, à la matrice du concept de </a:t>
            </a:r>
            <a:r>
              <a:rPr lang="fr-FR" sz="1200" b="1" dirty="0" err="1"/>
              <a:t>SFNs</a:t>
            </a:r>
            <a:r>
              <a:rPr lang="fr-FR" sz="1200" b="1" dirty="0"/>
              <a:t>: </a:t>
            </a:r>
          </a:p>
          <a:p>
            <a:endParaRPr lang="fr-FR" dirty="0"/>
          </a:p>
          <a:p>
            <a:r>
              <a:rPr lang="fr-FR" dirty="0"/>
              <a:t>RTE-IV: équivalent des réseaux existants dans les domaines des transports (RTE-T) et de l’énergie (RTE-E).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228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2">
            <a:extLst>
              <a:ext uri="{FF2B5EF4-FFF2-40B4-BE49-F238E27FC236}">
                <a16:creationId xmlns:a16="http://schemas.microsoft.com/office/drawing/2014/main" id="{91957F63-21AC-496C-A84D-CA34D35CCA9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CA9FE91B-94B3-4249-A8CF-A92747B5D932}"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27</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27651" name="Rectangle 1">
            <a:extLst>
              <a:ext uri="{FF2B5EF4-FFF2-40B4-BE49-F238E27FC236}">
                <a16:creationId xmlns:a16="http://schemas.microsoft.com/office/drawing/2014/main" id="{11AFB4D8-157D-495F-A573-C2CC4B1ABD55}"/>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7652" name="Rectangle 2">
            <a:extLst>
              <a:ext uri="{FF2B5EF4-FFF2-40B4-BE49-F238E27FC236}">
                <a16:creationId xmlns:a16="http://schemas.microsoft.com/office/drawing/2014/main" id="{7D148D0F-497F-44BD-94EE-094C55A550B7}"/>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2">
            <a:extLst>
              <a:ext uri="{FF2B5EF4-FFF2-40B4-BE49-F238E27FC236}">
                <a16:creationId xmlns:a16="http://schemas.microsoft.com/office/drawing/2014/main" id="{6C049BE1-18B4-40B9-9DCB-A4413372BF8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2AB898C0-BB7F-46EB-8A99-CD3A22694C24}"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28</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29699" name="Rectangle 1">
            <a:extLst>
              <a:ext uri="{FF2B5EF4-FFF2-40B4-BE49-F238E27FC236}">
                <a16:creationId xmlns:a16="http://schemas.microsoft.com/office/drawing/2014/main" id="{57201893-829A-4F6E-BF7E-1300E1835F66}"/>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9700" name="Rectangle 2">
            <a:extLst>
              <a:ext uri="{FF2B5EF4-FFF2-40B4-BE49-F238E27FC236}">
                <a16:creationId xmlns:a16="http://schemas.microsoft.com/office/drawing/2014/main" id="{BFBD6ED3-6E47-487D-918C-D906CA2A7913}"/>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2">
            <a:extLst>
              <a:ext uri="{FF2B5EF4-FFF2-40B4-BE49-F238E27FC236}">
                <a16:creationId xmlns:a16="http://schemas.microsoft.com/office/drawing/2014/main" id="{0D217FE7-E598-437D-8F11-237F7DF86A9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9E1A3808-DA8E-43D0-84F2-FAD49E876E73}"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29</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31747" name="Rectangle 1">
            <a:extLst>
              <a:ext uri="{FF2B5EF4-FFF2-40B4-BE49-F238E27FC236}">
                <a16:creationId xmlns:a16="http://schemas.microsoft.com/office/drawing/2014/main" id="{C850DD9C-B56C-49CF-A606-BB6107E1F2BC}"/>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31748" name="Rectangle 2">
            <a:extLst>
              <a:ext uri="{FF2B5EF4-FFF2-40B4-BE49-F238E27FC236}">
                <a16:creationId xmlns:a16="http://schemas.microsoft.com/office/drawing/2014/main" id="{AC1A1BD4-78E4-4BE7-A396-0C8D40244014}"/>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2">
            <a:extLst>
              <a:ext uri="{FF2B5EF4-FFF2-40B4-BE49-F238E27FC236}">
                <a16:creationId xmlns:a16="http://schemas.microsoft.com/office/drawing/2014/main" id="{EE5AEA84-037C-44F8-A01F-05B31E1681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03BA646E-6620-4FB0-A983-4856B03A4698}"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30</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33795" name="Rectangle 1">
            <a:extLst>
              <a:ext uri="{FF2B5EF4-FFF2-40B4-BE49-F238E27FC236}">
                <a16:creationId xmlns:a16="http://schemas.microsoft.com/office/drawing/2014/main" id="{BF9FFF68-7B92-4BFC-B43F-9575581D4978}"/>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33796" name="Rectangle 2">
            <a:extLst>
              <a:ext uri="{FF2B5EF4-FFF2-40B4-BE49-F238E27FC236}">
                <a16:creationId xmlns:a16="http://schemas.microsoft.com/office/drawing/2014/main" id="{6249B7D4-934D-4A2E-A0B4-5B3F9CC1D9A4}"/>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2">
            <a:extLst>
              <a:ext uri="{FF2B5EF4-FFF2-40B4-BE49-F238E27FC236}">
                <a16:creationId xmlns:a16="http://schemas.microsoft.com/office/drawing/2014/main" id="{42543DBA-C165-416F-A526-69CC31FCB4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96A6AF83-5792-4FBE-8488-0E999E72769E}"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31</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37891" name="Rectangle 1">
            <a:extLst>
              <a:ext uri="{FF2B5EF4-FFF2-40B4-BE49-F238E27FC236}">
                <a16:creationId xmlns:a16="http://schemas.microsoft.com/office/drawing/2014/main" id="{4D8DB757-DAAA-4DA0-95FA-6872FB83F357}"/>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37892" name="Rectangle 2">
            <a:extLst>
              <a:ext uri="{FF2B5EF4-FFF2-40B4-BE49-F238E27FC236}">
                <a16:creationId xmlns:a16="http://schemas.microsoft.com/office/drawing/2014/main" id="{915A4938-762D-461F-B92D-7FF901641BD4}"/>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1910737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2">
            <a:extLst>
              <a:ext uri="{FF2B5EF4-FFF2-40B4-BE49-F238E27FC236}">
                <a16:creationId xmlns:a16="http://schemas.microsoft.com/office/drawing/2014/main" id="{3CCDA42F-5DEA-493C-9FB4-25C0F824500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C20CBE41-76A6-4FDD-9FA1-241B3F8F92A0}"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32</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35843" name="Rectangle 1">
            <a:extLst>
              <a:ext uri="{FF2B5EF4-FFF2-40B4-BE49-F238E27FC236}">
                <a16:creationId xmlns:a16="http://schemas.microsoft.com/office/drawing/2014/main" id="{DB799BB5-AA45-48AD-AD8B-DDA0087C2C05}"/>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35844" name="Rectangle 2">
            <a:extLst>
              <a:ext uri="{FF2B5EF4-FFF2-40B4-BE49-F238E27FC236}">
                <a16:creationId xmlns:a16="http://schemas.microsoft.com/office/drawing/2014/main" id="{DE5DB570-F157-44A3-9512-8D8F7C79FF56}"/>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2">
            <a:extLst>
              <a:ext uri="{FF2B5EF4-FFF2-40B4-BE49-F238E27FC236}">
                <a16:creationId xmlns:a16="http://schemas.microsoft.com/office/drawing/2014/main" id="{D079FF45-8E8B-4AEA-9CB3-6AE7C384953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fld id="{5EC2C128-67FC-43E0-A194-C580847F3DE1}"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t>33</a:t>
            </a:fld>
            <a:endParaRPr kumimoji="0" lang="en-GB"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Segoe UI" panose="020B0502040204020203" pitchFamily="34" charset="0"/>
            </a:endParaRPr>
          </a:p>
        </p:txBody>
      </p:sp>
      <p:sp>
        <p:nvSpPr>
          <p:cNvPr id="39939" name="Rectangle 1">
            <a:extLst>
              <a:ext uri="{FF2B5EF4-FFF2-40B4-BE49-F238E27FC236}">
                <a16:creationId xmlns:a16="http://schemas.microsoft.com/office/drawing/2014/main" id="{41F01962-6998-4656-B095-279A1BA6D5A7}"/>
              </a:ext>
            </a:extLst>
          </p:cNvPr>
          <p:cNvSpPr txBox="1">
            <a:spLocks noGrp="1" noChangeArrowheads="1"/>
          </p:cNvSpPr>
          <p:nvPr>
            <p:ph type="body"/>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39940" name="Rectangle 2">
            <a:extLst>
              <a:ext uri="{FF2B5EF4-FFF2-40B4-BE49-F238E27FC236}">
                <a16:creationId xmlns:a16="http://schemas.microsoft.com/office/drawing/2014/main" id="{DF4C3DD0-6BB4-4EA8-92D5-4C5F44EE1143}"/>
              </a:ext>
            </a:extLst>
          </p:cNvPr>
          <p:cNvSpPr txBox="1">
            <a:spLocks noGrp="1" noRot="1" noChangeAspect="1" noChangeArrowheads="1" noTextEdit="1"/>
          </p:cNvSpPr>
          <p:nvPr>
            <p:ph type="sldImg" idx="1"/>
          </p:nvPr>
        </p:nvSpPr>
        <p:spPr>
          <a:xfrm>
            <a:off x="917575" y="744538"/>
            <a:ext cx="4962525" cy="3722687"/>
          </a:xfrm>
          <a:solidFill>
            <a:srgbClr val="FFFFFF"/>
          </a:solidFill>
          <a:ln>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2</a:t>
            </a:r>
            <a:r>
              <a:rPr lang="fr-FR" b="1" u="sng" baseline="30000" dirty="0"/>
              <a:t>ème</a:t>
            </a:r>
            <a:r>
              <a:rPr lang="fr-FR" b="1" u="sng" dirty="0"/>
              <a:t> phase des SFN</a:t>
            </a:r>
            <a:r>
              <a:rPr lang="fr-FR" b="1" dirty="0"/>
              <a:t>: (décennie 2010-2020): La montée en puissance du concept </a:t>
            </a:r>
            <a:r>
              <a:rPr lang="fr-FR" b="1" dirty="0" err="1"/>
              <a:t>SFNs</a:t>
            </a:r>
            <a:r>
              <a:rPr lang="fr-FR" b="1" dirty="0"/>
              <a:t> dans le cadre du Pacte Vert pour l’Europe: coup de projecteur énorme et vulgarisation au grand public d’un concept jusque-là disséminé de façon disparate dans différents textes et programmes européens.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74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Si on recentre le propos sur le concept de </a:t>
            </a:r>
            <a:r>
              <a:rPr lang="fr-FR" b="1" dirty="0" err="1"/>
              <a:t>SFNs</a:t>
            </a:r>
            <a:r>
              <a:rPr lang="fr-FR" b="1" dirty="0"/>
              <a:t> en milieu urbain tel qu’appréhendé au niveau européen »: </a:t>
            </a:r>
          </a:p>
          <a:p>
            <a:endParaRPr lang="fr-FR" b="1" dirty="0"/>
          </a:p>
          <a:p>
            <a:r>
              <a:rPr lang="fr-FR" dirty="0"/>
              <a:t>NDLR: « Actions Innovatrices Urbaines » (AIU): Plus de 370 millions d’euros fléchés sur la base des fonds FEDER entre 2014-2020 pour les villes de plus de 50 000 habitants.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532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 </a:t>
            </a:r>
            <a:r>
              <a:rPr lang="fr-FR" b="1" dirty="0"/>
              <a:t>Si on se concentre désormais sur le nerf de la guerre, à savoir les modalités de financement au niveau européen des Solutions fondées sur la nature, nous constatons très vite qu’il n’existe pas de fonds exclusivement pensés pour les </a:t>
            </a:r>
            <a:r>
              <a:rPr lang="fr-FR" b="1" dirty="0" err="1"/>
              <a:t>SFNs</a:t>
            </a:r>
            <a:r>
              <a:rPr lang="fr-FR" b="1" dirty="0"/>
              <a:t>; mais des opportunités de financements dans différents fonds et programmes de l’UE ». </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r>
              <a:rPr lang="fr-FR" b="1" dirty="0"/>
              <a:t>NDLR</a:t>
            </a:r>
            <a:r>
              <a:rPr lang="fr-FR" dirty="0"/>
              <a:t>: Les Fonds structurels, (</a:t>
            </a:r>
            <a:r>
              <a:rPr lang="fr-FR" dirty="0" err="1"/>
              <a:t>co</a:t>
            </a:r>
            <a:r>
              <a:rPr lang="fr-FR" dirty="0"/>
              <a:t>-)gérés par les régions, sont les outils les plus faciles d’accès pour les porteurs qui souhaitent obtenir une aide complémentaire de l’UE sur leurs projets. </a:t>
            </a:r>
          </a:p>
          <a:p>
            <a:pPr marL="171450" indent="-171450">
              <a:buFont typeface="Arial" panose="020B0604020202020204" pitchFamily="34" charset="0"/>
              <a:buChar char="•"/>
            </a:pPr>
            <a:r>
              <a:rPr lang="fr-FR" b="1" dirty="0"/>
              <a:t>LIFE</a:t>
            </a:r>
            <a:r>
              <a:rPr lang="fr-FR" dirty="0"/>
              <a:t>: 5,4 M EUROS: seul programme européen exclusivement dédié à l’environnement et au climat,  il fonctionne sur la base d’</a:t>
            </a:r>
            <a:r>
              <a:rPr lang="fr-FR" dirty="0" err="1"/>
              <a:t>AAPs</a:t>
            </a:r>
            <a:r>
              <a:rPr lang="fr-FR" dirty="0"/>
              <a:t> compétitifs annuels. Ouvert à toutes les entités, publiques, privés, académiques et </a:t>
            </a:r>
            <a:r>
              <a:rPr lang="fr-FR" dirty="0" err="1"/>
              <a:t>ONGs</a:t>
            </a:r>
            <a:r>
              <a:rPr lang="fr-FR" dirty="0"/>
              <a:t>, qui peuvent présenter des projets, seules ou en consortium. Les subventions en général entre 500 000 euros et 2,5 M€, soutiennent les approches éco-innovantes, contribuent à la mise en œuvre et à l’application des plans et stratégies et assurent la promotion des meilleures pratiques et des changements comportementaux. </a:t>
            </a:r>
          </a:p>
          <a:p>
            <a:pPr marL="171450" indent="-171450">
              <a:buFont typeface="Arial" panose="020B0604020202020204" pitchFamily="34" charset="0"/>
              <a:buChar char="•"/>
            </a:pPr>
            <a:r>
              <a:rPr lang="fr-FR" b="1" dirty="0"/>
              <a:t>Mission Adaptation au changement climatique</a:t>
            </a:r>
            <a:r>
              <a:rPr lang="fr-FR" dirty="0"/>
              <a:t>: sélection de communautés pilotes (approche par expérimentation locale) avec forte inclusion de la société civile: </a:t>
            </a:r>
            <a:r>
              <a:rPr lang="fr-FR" dirty="0" err="1"/>
              <a:t>APPs</a:t>
            </a:r>
            <a:r>
              <a:rPr lang="fr-FR" dirty="0"/>
              <a:t> Janvier-Avril 2022. </a:t>
            </a:r>
          </a:p>
          <a:p>
            <a:pPr marL="171450" indent="-171450">
              <a:buFont typeface="Arial" panose="020B0604020202020204" pitchFamily="34" charset="0"/>
              <a:buChar char="•"/>
            </a:pPr>
            <a:r>
              <a:rPr lang="fr-FR" b="1" dirty="0"/>
              <a:t>NCFF</a:t>
            </a:r>
            <a:r>
              <a:rPr lang="fr-FR" dirty="0"/>
              <a:t>: instrument financier qui soutient, au moyen de prêts et d’investissements sur mesure bénéficiant d’une garantie de l’UE, des projets qui œuvrent en faveur de la biodiversité et de l’adaptation aux changements climatiques.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65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FR" b="1" dirty="0"/>
              <a:t>« Comment s’organise la région pour aider les porteurs de projets régionaux à candidater sur les opportunités de financements européens que je viens de présenter? »</a:t>
            </a:r>
            <a:endParaRPr lang="fr-FR" dirty="0"/>
          </a:p>
          <a:p>
            <a:pPr marL="171450" indent="-171450">
              <a:buFont typeface="Arial" panose="020B0604020202020204" pitchFamily="34" charset="0"/>
              <a:buChar char="•"/>
            </a:pPr>
            <a:r>
              <a:rPr lang="fr-FR" dirty="0"/>
              <a:t>Dispositif d’accompagnement régional articulé autour du </a:t>
            </a:r>
            <a:r>
              <a:rPr lang="fr-FR" b="1" dirty="0"/>
              <a:t>triptyque</a:t>
            </a:r>
            <a:r>
              <a:rPr lang="fr-FR" dirty="0"/>
              <a:t> BBRUX, Service Europe et Direction Opérationnelle en fonction de la thématique. </a:t>
            </a:r>
          </a:p>
          <a:p>
            <a:pPr marL="171450" indent="-171450">
              <a:buFont typeface="Arial" panose="020B0604020202020204" pitchFamily="34" charset="0"/>
              <a:buChar char="•"/>
            </a:pPr>
            <a:r>
              <a:rPr lang="fr-FR" dirty="0"/>
              <a:t>Journées d’informations, animation de réseaux régionaux (ex: réseau SUD Europe innovation), lettres d’actualités mensuelles, boucles d’échanges emails thématiques ciblées, </a:t>
            </a:r>
            <a:r>
              <a:rPr lang="fr-FR" b="1" dirty="0"/>
              <a:t>dispositif AFE PME</a:t>
            </a:r>
            <a:r>
              <a:rPr lang="fr-FR" dirty="0"/>
              <a:t> (candidatures pour bénéficier d’un appui ciblé), etc. </a:t>
            </a:r>
          </a:p>
          <a:p>
            <a:pPr marL="171450" indent="-171450">
              <a:buFont typeface="Arial" panose="020B0604020202020204" pitchFamily="34" charset="0"/>
              <a:buChar char="•"/>
            </a:pPr>
            <a:r>
              <a:rPr lang="fr-FR" dirty="0"/>
              <a:t>Outil numériques</a:t>
            </a:r>
            <a:r>
              <a:rPr lang="fr-FR" b="1" dirty="0"/>
              <a:t>: UP2EUROPE: </a:t>
            </a:r>
            <a:r>
              <a:rPr lang="fr-FR" b="0" dirty="0"/>
              <a:t>plateforme de mise en relation de porteurs et d’experts régionaux pour </a:t>
            </a:r>
            <a:r>
              <a:rPr lang="fr-FR" b="0" dirty="0" err="1"/>
              <a:t>ident</a:t>
            </a:r>
            <a:endParaRPr lang="fr-FR" b="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53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A470B-FF36-46D6-B352-B4391000A21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89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CCC897-1F82-4B22-B259-FA903946DCD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72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19A63-57AC-40B0-B898-E22F743056B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179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341101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chemeClr val="accent1"/>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11942266-9CDB-452E-9537-33F8950156B7}" type="slidenum">
              <a:rPr lang="fr-FR" smtClean="0"/>
              <a:t>‹N°›</a:t>
            </a:fld>
            <a:endParaRPr lang="fr-FR"/>
          </a:p>
        </p:txBody>
      </p:sp>
      <p:sp>
        <p:nvSpPr>
          <p:cNvPr id="9" name="ZoneTexte 8">
            <a:extLst>
              <a:ext uri="{FF2B5EF4-FFF2-40B4-BE49-F238E27FC236}">
                <a16:creationId xmlns:a16="http://schemas.microsoft.com/office/drawing/2014/main" id="{84E7DD96-926C-49CA-A6B6-EE80EB01B81B}"/>
              </a:ext>
            </a:extLst>
          </p:cNvPr>
          <p:cNvSpPr txBox="1"/>
          <p:nvPr/>
        </p:nvSpPr>
        <p:spPr>
          <a:xfrm>
            <a:off x="838199" y="2013959"/>
            <a:ext cx="10515599" cy="2520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00000"/>
                </a:solidFill>
                <a:effectLst/>
                <a:uLnTx/>
                <a:uFillTx/>
                <a:latin typeface="CloneRoundedLatn-Rg"/>
                <a:ea typeface="+mn-ea"/>
                <a:cs typeface="+mn-cs"/>
              </a:rPr>
              <a:t>Cliquez pour modifier les styles du texte du masque</a:t>
            </a:r>
          </a:p>
        </p:txBody>
      </p:sp>
    </p:spTree>
    <p:extLst>
      <p:ext uri="{BB962C8B-B14F-4D97-AF65-F5344CB8AC3E}">
        <p14:creationId xmlns:p14="http://schemas.microsoft.com/office/powerpoint/2010/main" val="1856714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Tree>
    <p:extLst>
      <p:ext uri="{BB962C8B-B14F-4D97-AF65-F5344CB8AC3E}">
        <p14:creationId xmlns:p14="http://schemas.microsoft.com/office/powerpoint/2010/main" val="1173640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032414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092817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22550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100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881376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1572469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38117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116038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2779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FF7151-11DD-4E9A-A9AD-8D3690AAEC92}"/>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3" name="Espace réservé du pied de page 2">
            <a:extLst>
              <a:ext uri="{FF2B5EF4-FFF2-40B4-BE49-F238E27FC236}">
                <a16:creationId xmlns:a16="http://schemas.microsoft.com/office/drawing/2014/main" id="{AB6D6647-B048-4FE9-825C-F2AE94CD42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5592F7-5E6A-4932-B6DD-0AD6FB4F4084}"/>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29348384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11198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Tree>
    <p:extLst>
      <p:ext uri="{BB962C8B-B14F-4D97-AF65-F5344CB8AC3E}">
        <p14:creationId xmlns:p14="http://schemas.microsoft.com/office/powerpoint/2010/main" val="34542793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368425"/>
            <a:ext cx="5378451" cy="45164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1252" y="1368425"/>
            <a:ext cx="5378449" cy="45164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3052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929911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460278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0693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6834522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462319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39821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41317" y="431801"/>
            <a:ext cx="2743200" cy="5453063"/>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431801"/>
            <a:ext cx="8028517" cy="54530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3482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E5BBA-C65E-4AFA-B512-36E7CB3B350C}"/>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420A8C3D-CF90-45AE-8534-D14659B1A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0CD3F-77FD-4325-93CB-F55E63A67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E513D7-6C2A-4384-A699-BFDD9F195949}"/>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6BD22EB8-F66E-4763-A946-DDD39E5715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E58E14-D147-4783-9D2A-1E0A54548154}"/>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4237347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8303973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728416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Tree>
    <p:extLst>
      <p:ext uri="{BB962C8B-B14F-4D97-AF65-F5344CB8AC3E}">
        <p14:creationId xmlns:p14="http://schemas.microsoft.com/office/powerpoint/2010/main" val="4747609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773770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420842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66046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7727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477808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6570053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9543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6CD14-E940-4969-A3BA-47717FB46D60}"/>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7FC4761C-E437-49C5-8BEC-3363044B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FA70A34-8377-465E-B3A4-19819E9A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65A340-9940-4237-ADE9-4AF14E59D07B}"/>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743514B0-4754-467D-99FB-98401B924A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670825-6E63-412C-966E-01A9C1FF38B1}"/>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20178949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35083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1E200AF9-5D29-49D6-AFFF-0E02D2D42BED}"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CA24E8C9-289A-44D0-93A2-FBF94E7BE3AC}" type="slidenum">
              <a:rPr lang="fr-FR" smtClean="0"/>
              <a:t>‹N°›</a:t>
            </a:fld>
            <a:endParaRPr lang="fr-FR"/>
          </a:p>
        </p:txBody>
      </p:sp>
    </p:spTree>
    <p:extLst>
      <p:ext uri="{BB962C8B-B14F-4D97-AF65-F5344CB8AC3E}">
        <p14:creationId xmlns:p14="http://schemas.microsoft.com/office/powerpoint/2010/main" val="3124684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rgbClr val="FFC000"/>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843409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37569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rgbClr val="FFC000"/>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7948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367832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rgbClr val="FFC000"/>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09411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1028316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A2957-4057-4055-9B2A-960B74B5193F}"/>
              </a:ext>
            </a:extLst>
          </p:cNvPr>
          <p:cNvSpPr>
            <a:spLocks noGrp="1"/>
          </p:cNvSpPr>
          <p:nvPr>
            <p:ph type="title"/>
          </p:nvPr>
        </p:nvSpPr>
        <p:spPr/>
        <p:txBody>
          <a:bodyPr/>
          <a:lstStyle>
            <a:lvl1pPr>
              <a:defRPr>
                <a:solidFill>
                  <a:srgbClr val="FFC000"/>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78FF8A66-D285-4E03-9742-72E318DB84B0}"/>
              </a:ext>
            </a:extLst>
          </p:cNvPr>
          <p:cNvSpPr>
            <a:spLocks noGrp="1"/>
          </p:cNvSpPr>
          <p:nvPr>
            <p:ph sz="half" idx="1"/>
          </p:nvPr>
        </p:nvSpPr>
        <p:spPr>
          <a:xfrm>
            <a:off x="838200" y="1825625"/>
            <a:ext cx="5181600" cy="4351338"/>
          </a:xfrm>
        </p:spPr>
        <p:txBody>
          <a:bodyPr/>
          <a:lstStyle>
            <a:lvl5pPr marL="2114550" indent="-285750">
              <a:buFont typeface="Arial" panose="020B0604020202020204" pitchFamily="34" charset="0"/>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51E6E7BB-D261-422A-B6F2-2981F12E31A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B3AE54-7D10-4D5A-8A1A-1DAEE6CAAA63}"/>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9DAA4E1C-44A6-4899-A592-ADC137CAA6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E36294-0147-4C09-9CC9-CD92AEEA498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551580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ABC89-F72A-474B-8826-5D6FB01CB045}"/>
              </a:ext>
            </a:extLst>
          </p:cNvPr>
          <p:cNvSpPr>
            <a:spLocks noGrp="1"/>
          </p:cNvSpPr>
          <p:nvPr>
            <p:ph type="title"/>
          </p:nvPr>
        </p:nvSpPr>
        <p:spPr>
          <a:xfrm>
            <a:off x="839788" y="365125"/>
            <a:ext cx="10515600" cy="1325563"/>
          </a:xfrm>
        </p:spPr>
        <p:txBody>
          <a:bodyPr/>
          <a:lstStyle>
            <a:lvl1pPr>
              <a:defRPr>
                <a:solidFill>
                  <a:srgbClr val="FFC000"/>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ABB6436F-A92D-4C3A-8B0C-6CEB0BB2C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26245D-067B-4B69-AF9E-F169F70888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AADAEE-A6B7-460E-9CED-5AA347A76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86379A-3E9C-4210-865B-A1EDD651FD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0A0CA4-7A34-402B-8016-21C397F1CFB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8" name="Espace réservé du pied de page 7">
            <a:extLst>
              <a:ext uri="{FF2B5EF4-FFF2-40B4-BE49-F238E27FC236}">
                <a16:creationId xmlns:a16="http://schemas.microsoft.com/office/drawing/2014/main" id="{84F3BD61-C9B8-4461-B5F6-B51E7DDB340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12F9C13-0608-4872-A603-DDEAEC3A337D}"/>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212865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FFC000"/>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590991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FFC000"/>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
        <p:nvSpPr>
          <p:cNvPr id="9" name="ZoneTexte 8">
            <a:extLst>
              <a:ext uri="{FF2B5EF4-FFF2-40B4-BE49-F238E27FC236}">
                <a16:creationId xmlns:a16="http://schemas.microsoft.com/office/drawing/2014/main" id="{84E7DD96-926C-49CA-A6B6-EE80EB01B81B}"/>
              </a:ext>
            </a:extLst>
          </p:cNvPr>
          <p:cNvSpPr txBox="1"/>
          <p:nvPr/>
        </p:nvSpPr>
        <p:spPr>
          <a:xfrm>
            <a:off x="838199" y="2013959"/>
            <a:ext cx="10515599" cy="2520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00000"/>
                </a:solidFill>
                <a:effectLst/>
                <a:uLnTx/>
                <a:uFillTx/>
                <a:latin typeface="CloneRoundedLatn-Rg"/>
                <a:ea typeface="+mn-ea"/>
                <a:cs typeface="+mn-cs"/>
              </a:rPr>
              <a:t>Cliquez pour modifier les styles du texte du masque</a:t>
            </a:r>
          </a:p>
        </p:txBody>
      </p:sp>
    </p:spTree>
    <p:extLst>
      <p:ext uri="{BB962C8B-B14F-4D97-AF65-F5344CB8AC3E}">
        <p14:creationId xmlns:p14="http://schemas.microsoft.com/office/powerpoint/2010/main" val="167140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FF7151-11DD-4E9A-A9AD-8D3690AAEC92}"/>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3" name="Espace réservé du pied de page 2">
            <a:extLst>
              <a:ext uri="{FF2B5EF4-FFF2-40B4-BE49-F238E27FC236}">
                <a16:creationId xmlns:a16="http://schemas.microsoft.com/office/drawing/2014/main" id="{AB6D6647-B048-4FE9-825C-F2AE94CD42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5592F7-5E6A-4932-B6DD-0AD6FB4F408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706232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E5BBA-C65E-4AFA-B512-36E7CB3B350C}"/>
              </a:ext>
            </a:extLst>
          </p:cNvPr>
          <p:cNvSpPr>
            <a:spLocks noGrp="1"/>
          </p:cNvSpPr>
          <p:nvPr>
            <p:ph type="title"/>
          </p:nvPr>
        </p:nvSpPr>
        <p:spPr>
          <a:xfrm>
            <a:off x="839788" y="457200"/>
            <a:ext cx="3932237" cy="1600200"/>
          </a:xfrm>
        </p:spPr>
        <p:txBody>
          <a:bodyPr anchor="b"/>
          <a:lstStyle>
            <a:lvl1pPr>
              <a:defRPr sz="3200">
                <a:solidFill>
                  <a:srgbClr val="FFC000"/>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420A8C3D-CF90-45AE-8534-D14659B1A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0CD3F-77FD-4325-93CB-F55E63A67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E513D7-6C2A-4384-A699-BFDD9F195949}"/>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6BD22EB8-F66E-4763-A946-DDD39E5715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E58E14-D147-4783-9D2A-1E0A5454815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7336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6CD14-E940-4969-A3BA-47717FB46D60}"/>
              </a:ext>
            </a:extLst>
          </p:cNvPr>
          <p:cNvSpPr>
            <a:spLocks noGrp="1"/>
          </p:cNvSpPr>
          <p:nvPr>
            <p:ph type="title"/>
          </p:nvPr>
        </p:nvSpPr>
        <p:spPr>
          <a:xfrm>
            <a:off x="839788" y="457200"/>
            <a:ext cx="3932237" cy="1600200"/>
          </a:xfrm>
        </p:spPr>
        <p:txBody>
          <a:bodyPr anchor="b"/>
          <a:lstStyle>
            <a:lvl1pPr>
              <a:defRPr sz="3200">
                <a:solidFill>
                  <a:srgbClr val="FFC000"/>
                </a:solidFill>
              </a:defRPr>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7FC4761C-E437-49C5-8BEC-3363044B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FA70A34-8377-465E-B3A4-19819E9A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65A340-9940-4237-ADE9-4AF14E59D07B}"/>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743514B0-4754-467D-99FB-98401B924A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670825-6E63-412C-966E-01A9C1FF38B1}"/>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045237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1E200AF9-5D29-49D6-AFFF-0E02D2D42BED}"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CA24E8C9-289A-44D0-93A2-FBF94E7BE3AC}" type="slidenum">
              <a:rPr lang="fr-FR" smtClean="0"/>
              <a:t>‹N°›</a:t>
            </a:fld>
            <a:endParaRPr lang="fr-FR"/>
          </a:p>
        </p:txBody>
      </p:sp>
    </p:spTree>
    <p:extLst>
      <p:ext uri="{BB962C8B-B14F-4D97-AF65-F5344CB8AC3E}">
        <p14:creationId xmlns:p14="http://schemas.microsoft.com/office/powerpoint/2010/main" val="664540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rgbClr val="FF393E"/>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816756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60913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3394916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rgbClr val="FF393E"/>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396614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901365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rgbClr val="FF393E"/>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4147658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A2957-4057-4055-9B2A-960B74B5193F}"/>
              </a:ext>
            </a:extLst>
          </p:cNvPr>
          <p:cNvSpPr>
            <a:spLocks noGrp="1"/>
          </p:cNvSpPr>
          <p:nvPr>
            <p:ph type="title"/>
          </p:nvPr>
        </p:nvSpPr>
        <p:spPr/>
        <p:txBody>
          <a:bodyPr/>
          <a:lstStyle>
            <a:lvl1pPr>
              <a:defRPr>
                <a:solidFill>
                  <a:srgbClr val="FF393E"/>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78FF8A66-D285-4E03-9742-72E318DB84B0}"/>
              </a:ext>
            </a:extLst>
          </p:cNvPr>
          <p:cNvSpPr>
            <a:spLocks noGrp="1"/>
          </p:cNvSpPr>
          <p:nvPr>
            <p:ph sz="half" idx="1"/>
          </p:nvPr>
        </p:nvSpPr>
        <p:spPr>
          <a:xfrm>
            <a:off x="838200" y="1825625"/>
            <a:ext cx="5181600" cy="4351338"/>
          </a:xfrm>
        </p:spPr>
        <p:txBody>
          <a:bodyPr/>
          <a:lstStyle>
            <a:lvl5pPr marL="2114550" indent="-285750">
              <a:buFont typeface="Arial" panose="020B0604020202020204" pitchFamily="34" charset="0"/>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51E6E7BB-D261-422A-B6F2-2981F12E31A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B3AE54-7D10-4D5A-8A1A-1DAEE6CAAA63}"/>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9DAA4E1C-44A6-4899-A592-ADC137CAA6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E36294-0147-4C09-9CC9-CD92AEEA498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846300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ABC89-F72A-474B-8826-5D6FB01CB045}"/>
              </a:ext>
            </a:extLst>
          </p:cNvPr>
          <p:cNvSpPr>
            <a:spLocks noGrp="1"/>
          </p:cNvSpPr>
          <p:nvPr>
            <p:ph type="title"/>
          </p:nvPr>
        </p:nvSpPr>
        <p:spPr>
          <a:xfrm>
            <a:off x="839788" y="365125"/>
            <a:ext cx="10515600" cy="1325563"/>
          </a:xfrm>
        </p:spPr>
        <p:txBody>
          <a:bodyPr/>
          <a:lstStyle>
            <a:lvl1pPr>
              <a:defRPr>
                <a:solidFill>
                  <a:srgbClr val="FF393E"/>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ABB6436F-A92D-4C3A-8B0C-6CEB0BB2C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26245D-067B-4B69-AF9E-F169F70888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AADAEE-A6B7-460E-9CED-5AA347A76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86379A-3E9C-4210-865B-A1EDD651FD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0A0CA4-7A34-402B-8016-21C397F1CFB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8" name="Espace réservé du pied de page 7">
            <a:extLst>
              <a:ext uri="{FF2B5EF4-FFF2-40B4-BE49-F238E27FC236}">
                <a16:creationId xmlns:a16="http://schemas.microsoft.com/office/drawing/2014/main" id="{84F3BD61-C9B8-4461-B5F6-B51E7DDB340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12F9C13-0608-4872-A603-DDEAEC3A337D}"/>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589256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FF393E"/>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89651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FF393E"/>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
        <p:nvSpPr>
          <p:cNvPr id="9" name="ZoneTexte 8">
            <a:extLst>
              <a:ext uri="{FF2B5EF4-FFF2-40B4-BE49-F238E27FC236}">
                <a16:creationId xmlns:a16="http://schemas.microsoft.com/office/drawing/2014/main" id="{84E7DD96-926C-49CA-A6B6-EE80EB01B81B}"/>
              </a:ext>
            </a:extLst>
          </p:cNvPr>
          <p:cNvSpPr txBox="1"/>
          <p:nvPr/>
        </p:nvSpPr>
        <p:spPr>
          <a:xfrm>
            <a:off x="838199" y="2013959"/>
            <a:ext cx="10515599" cy="2520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00000"/>
                </a:solidFill>
                <a:effectLst/>
                <a:uLnTx/>
                <a:uFillTx/>
                <a:latin typeface="CloneRoundedLatn-Rg"/>
                <a:ea typeface="+mn-ea"/>
                <a:cs typeface="+mn-cs"/>
              </a:rPr>
              <a:t>Cliquez pour modifier les styles du texte du masque</a:t>
            </a:r>
          </a:p>
        </p:txBody>
      </p:sp>
    </p:spTree>
    <p:extLst>
      <p:ext uri="{BB962C8B-B14F-4D97-AF65-F5344CB8AC3E}">
        <p14:creationId xmlns:p14="http://schemas.microsoft.com/office/powerpoint/2010/main" val="1734769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FF7151-11DD-4E9A-A9AD-8D3690AAEC92}"/>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3" name="Espace réservé du pied de page 2">
            <a:extLst>
              <a:ext uri="{FF2B5EF4-FFF2-40B4-BE49-F238E27FC236}">
                <a16:creationId xmlns:a16="http://schemas.microsoft.com/office/drawing/2014/main" id="{AB6D6647-B048-4FE9-825C-F2AE94CD42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5592F7-5E6A-4932-B6DD-0AD6FB4F408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126494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E5BBA-C65E-4AFA-B512-36E7CB3B350C}"/>
              </a:ext>
            </a:extLst>
          </p:cNvPr>
          <p:cNvSpPr>
            <a:spLocks noGrp="1"/>
          </p:cNvSpPr>
          <p:nvPr>
            <p:ph type="title"/>
          </p:nvPr>
        </p:nvSpPr>
        <p:spPr>
          <a:xfrm>
            <a:off x="839788" y="457200"/>
            <a:ext cx="3932237" cy="1600200"/>
          </a:xfrm>
        </p:spPr>
        <p:txBody>
          <a:bodyPr anchor="b"/>
          <a:lstStyle>
            <a:lvl1pPr>
              <a:defRPr sz="3200">
                <a:solidFill>
                  <a:srgbClr val="FF393E"/>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420A8C3D-CF90-45AE-8534-D14659B1A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0CD3F-77FD-4325-93CB-F55E63A67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E513D7-6C2A-4384-A699-BFDD9F195949}"/>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6BD22EB8-F66E-4763-A946-DDD39E5715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E58E14-D147-4783-9D2A-1E0A5454815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4191910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6CD14-E940-4969-A3BA-47717FB46D60}"/>
              </a:ext>
            </a:extLst>
          </p:cNvPr>
          <p:cNvSpPr>
            <a:spLocks noGrp="1"/>
          </p:cNvSpPr>
          <p:nvPr>
            <p:ph type="title"/>
          </p:nvPr>
        </p:nvSpPr>
        <p:spPr>
          <a:xfrm>
            <a:off x="839788" y="457200"/>
            <a:ext cx="3932237" cy="1600200"/>
          </a:xfrm>
        </p:spPr>
        <p:txBody>
          <a:bodyPr anchor="b"/>
          <a:lstStyle>
            <a:lvl1pPr>
              <a:defRPr sz="3200">
                <a:solidFill>
                  <a:srgbClr val="FF393E"/>
                </a:solidFill>
              </a:defRPr>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7FC4761C-E437-49C5-8BEC-3363044B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FA70A34-8377-465E-B3A4-19819E9A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65A340-9940-4237-ADE9-4AF14E59D07B}"/>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743514B0-4754-467D-99FB-98401B924A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670825-6E63-412C-966E-01A9C1FF38B1}"/>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6778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chemeClr val="accent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1888393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1E200AF9-5D29-49D6-AFFF-0E02D2D42BED}"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CA24E8C9-289A-44D0-93A2-FBF94E7BE3AC}" type="slidenum">
              <a:rPr lang="fr-FR" smtClean="0"/>
              <a:t>‹N°›</a:t>
            </a:fld>
            <a:endParaRPr lang="fr-FR"/>
          </a:p>
        </p:txBody>
      </p:sp>
    </p:spTree>
    <p:extLst>
      <p:ext uri="{BB962C8B-B14F-4D97-AF65-F5344CB8AC3E}">
        <p14:creationId xmlns:p14="http://schemas.microsoft.com/office/powerpoint/2010/main" val="440983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rgbClr val="00CB48"/>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140850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297821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rgbClr val="00CB48"/>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99786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re de section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226688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rgbClr val="00CB48"/>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910274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A2957-4057-4055-9B2A-960B74B5193F}"/>
              </a:ext>
            </a:extLst>
          </p:cNvPr>
          <p:cNvSpPr>
            <a:spLocks noGrp="1"/>
          </p:cNvSpPr>
          <p:nvPr>
            <p:ph type="title"/>
          </p:nvPr>
        </p:nvSpPr>
        <p:spPr/>
        <p:txBody>
          <a:bodyPr/>
          <a:lstStyle>
            <a:lvl1pPr>
              <a:defRPr>
                <a:solidFill>
                  <a:srgbClr val="00CB48"/>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78FF8A66-D285-4E03-9742-72E318DB84B0}"/>
              </a:ext>
            </a:extLst>
          </p:cNvPr>
          <p:cNvSpPr>
            <a:spLocks noGrp="1"/>
          </p:cNvSpPr>
          <p:nvPr>
            <p:ph sz="half" idx="1"/>
          </p:nvPr>
        </p:nvSpPr>
        <p:spPr>
          <a:xfrm>
            <a:off x="838200" y="1825625"/>
            <a:ext cx="5181600" cy="4351338"/>
          </a:xfrm>
        </p:spPr>
        <p:txBody>
          <a:bodyPr/>
          <a:lstStyle>
            <a:lvl5pPr marL="2114550" indent="-285750">
              <a:buFont typeface="Arial" panose="020B0604020202020204" pitchFamily="34" charset="0"/>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51E6E7BB-D261-422A-B6F2-2981F12E31A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B3AE54-7D10-4D5A-8A1A-1DAEE6CAAA63}"/>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9DAA4E1C-44A6-4899-A592-ADC137CAA6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E36294-0147-4C09-9CC9-CD92AEEA498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412101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ABC89-F72A-474B-8826-5D6FB01CB045}"/>
              </a:ext>
            </a:extLst>
          </p:cNvPr>
          <p:cNvSpPr>
            <a:spLocks noGrp="1"/>
          </p:cNvSpPr>
          <p:nvPr>
            <p:ph type="title"/>
          </p:nvPr>
        </p:nvSpPr>
        <p:spPr>
          <a:xfrm>
            <a:off x="839788" y="365125"/>
            <a:ext cx="10515600" cy="1325563"/>
          </a:xfrm>
        </p:spPr>
        <p:txBody>
          <a:bodyPr/>
          <a:lstStyle>
            <a:lvl1pPr>
              <a:defRPr>
                <a:solidFill>
                  <a:srgbClr val="00CB48"/>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ABB6436F-A92D-4C3A-8B0C-6CEB0BB2C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26245D-067B-4B69-AF9E-F169F70888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AADAEE-A6B7-460E-9CED-5AA347A76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86379A-3E9C-4210-865B-A1EDD651FD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0A0CA4-7A34-402B-8016-21C397F1CFB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8" name="Espace réservé du pied de page 7">
            <a:extLst>
              <a:ext uri="{FF2B5EF4-FFF2-40B4-BE49-F238E27FC236}">
                <a16:creationId xmlns:a16="http://schemas.microsoft.com/office/drawing/2014/main" id="{84F3BD61-C9B8-4461-B5F6-B51E7DDB340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12F9C13-0608-4872-A603-DDEAEC3A337D}"/>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328706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00CB48"/>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881702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00CB48"/>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
        <p:nvSpPr>
          <p:cNvPr id="9" name="ZoneTexte 8">
            <a:extLst>
              <a:ext uri="{FF2B5EF4-FFF2-40B4-BE49-F238E27FC236}">
                <a16:creationId xmlns:a16="http://schemas.microsoft.com/office/drawing/2014/main" id="{84E7DD96-926C-49CA-A6B6-EE80EB01B81B}"/>
              </a:ext>
            </a:extLst>
          </p:cNvPr>
          <p:cNvSpPr txBox="1"/>
          <p:nvPr/>
        </p:nvSpPr>
        <p:spPr>
          <a:xfrm>
            <a:off x="838199" y="2013959"/>
            <a:ext cx="10515599" cy="2520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00000"/>
                </a:solidFill>
                <a:effectLst/>
                <a:uLnTx/>
                <a:uFillTx/>
                <a:latin typeface="CloneRoundedLatn-Rg"/>
                <a:ea typeface="+mn-ea"/>
                <a:cs typeface="+mn-cs"/>
              </a:rPr>
              <a:t>Cliquez pour modifier les styles du texte du masque</a:t>
            </a:r>
          </a:p>
        </p:txBody>
      </p:sp>
    </p:spTree>
    <p:extLst>
      <p:ext uri="{BB962C8B-B14F-4D97-AF65-F5344CB8AC3E}">
        <p14:creationId xmlns:p14="http://schemas.microsoft.com/office/powerpoint/2010/main" val="362105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4237693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FF7151-11DD-4E9A-A9AD-8D3690AAEC92}"/>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3" name="Espace réservé du pied de page 2">
            <a:extLst>
              <a:ext uri="{FF2B5EF4-FFF2-40B4-BE49-F238E27FC236}">
                <a16:creationId xmlns:a16="http://schemas.microsoft.com/office/drawing/2014/main" id="{AB6D6647-B048-4FE9-825C-F2AE94CD42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5592F7-5E6A-4932-B6DD-0AD6FB4F408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804978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E5BBA-C65E-4AFA-B512-36E7CB3B350C}"/>
              </a:ext>
            </a:extLst>
          </p:cNvPr>
          <p:cNvSpPr>
            <a:spLocks noGrp="1"/>
          </p:cNvSpPr>
          <p:nvPr>
            <p:ph type="title"/>
          </p:nvPr>
        </p:nvSpPr>
        <p:spPr>
          <a:xfrm>
            <a:off x="839788" y="457200"/>
            <a:ext cx="3932237" cy="1600200"/>
          </a:xfrm>
        </p:spPr>
        <p:txBody>
          <a:bodyPr anchor="b"/>
          <a:lstStyle>
            <a:lvl1pPr>
              <a:defRPr sz="3200">
                <a:solidFill>
                  <a:srgbClr val="00CB48"/>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420A8C3D-CF90-45AE-8534-D14659B1A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0CD3F-77FD-4325-93CB-F55E63A67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E513D7-6C2A-4384-A699-BFDD9F195949}"/>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6BD22EB8-F66E-4763-A946-DDD39E5715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E58E14-D147-4783-9D2A-1E0A5454815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057128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6CD14-E940-4969-A3BA-47717FB46D60}"/>
              </a:ext>
            </a:extLst>
          </p:cNvPr>
          <p:cNvSpPr>
            <a:spLocks noGrp="1"/>
          </p:cNvSpPr>
          <p:nvPr>
            <p:ph type="title"/>
          </p:nvPr>
        </p:nvSpPr>
        <p:spPr>
          <a:xfrm>
            <a:off x="839788" y="457200"/>
            <a:ext cx="3932237" cy="1600200"/>
          </a:xfrm>
        </p:spPr>
        <p:txBody>
          <a:bodyPr anchor="b"/>
          <a:lstStyle>
            <a:lvl1pPr>
              <a:defRPr sz="3200">
                <a:solidFill>
                  <a:srgbClr val="00CB48"/>
                </a:solidFill>
              </a:defRPr>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7FC4761C-E437-49C5-8BEC-3363044B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FA70A34-8377-465E-B3A4-19819E9A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65A340-9940-4237-ADE9-4AF14E59D07B}"/>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743514B0-4754-467D-99FB-98401B924A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670825-6E63-412C-966E-01A9C1FF38B1}"/>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405839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1E200AF9-5D29-49D6-AFFF-0E02D2D42BED}"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CA24E8C9-289A-44D0-93A2-FBF94E7BE3AC}" type="slidenum">
              <a:rPr lang="fr-FR" smtClean="0"/>
              <a:t>‹N°›</a:t>
            </a:fld>
            <a:endParaRPr lang="fr-FR"/>
          </a:p>
        </p:txBody>
      </p:sp>
    </p:spTree>
    <p:extLst>
      <p:ext uri="{BB962C8B-B14F-4D97-AF65-F5344CB8AC3E}">
        <p14:creationId xmlns:p14="http://schemas.microsoft.com/office/powerpoint/2010/main" val="1931490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7E65-8358-4965-B7FD-A68136390177}"/>
              </a:ext>
            </a:extLst>
          </p:cNvPr>
          <p:cNvSpPr>
            <a:spLocks noGrp="1"/>
          </p:cNvSpPr>
          <p:nvPr>
            <p:ph type="ctrTitle"/>
          </p:nvPr>
        </p:nvSpPr>
        <p:spPr>
          <a:xfrm>
            <a:off x="1524000" y="1122363"/>
            <a:ext cx="9144000" cy="2387600"/>
          </a:xfrm>
        </p:spPr>
        <p:txBody>
          <a:bodyPr anchor="b"/>
          <a:lstStyle>
            <a:lvl1pPr algn="ctr">
              <a:defRPr sz="6000">
                <a:solidFill>
                  <a:srgbClr val="A053CA"/>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DE05DF67-47B9-46BF-A75E-AF4281AC8A9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87962ADD-B56F-4030-883D-BEC752C35820}"/>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BFFB285-877D-4B68-A844-2121CA87D0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1C3EC-69FB-4147-970B-97666EE738BA}"/>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617837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re et contenu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499369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A5808-5972-433B-8B5D-6FCE6A06D2FC}"/>
              </a:ext>
            </a:extLst>
          </p:cNvPr>
          <p:cNvSpPr>
            <a:spLocks noGrp="1"/>
          </p:cNvSpPr>
          <p:nvPr>
            <p:ph type="title"/>
          </p:nvPr>
        </p:nvSpPr>
        <p:spPr/>
        <p:txBody>
          <a:bodyPr/>
          <a:lstStyle>
            <a:lvl1pPr>
              <a:defRPr>
                <a:solidFill>
                  <a:srgbClr val="A053CA"/>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61F27F9-6B4F-4B26-B472-A0965CA5C66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FC8EE103-A72F-45EF-8171-2F8B2491393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876E0D25-AB3B-40E2-8E6F-56DCD2F5E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3C9D8-6BA9-4C1F-8B46-0265E748CC9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881701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Titre de section 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664974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rgbClr val="A053CA"/>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157910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A2957-4057-4055-9B2A-960B74B5193F}"/>
              </a:ext>
            </a:extLst>
          </p:cNvPr>
          <p:cNvSpPr>
            <a:spLocks noGrp="1"/>
          </p:cNvSpPr>
          <p:nvPr>
            <p:ph type="title"/>
          </p:nvPr>
        </p:nvSpPr>
        <p:spPr/>
        <p:txBody>
          <a:bodyPr/>
          <a:lstStyle>
            <a:lvl1pPr>
              <a:defRPr>
                <a:solidFill>
                  <a:srgbClr val="A053CA"/>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78FF8A66-D285-4E03-9742-72E318DB84B0}"/>
              </a:ext>
            </a:extLst>
          </p:cNvPr>
          <p:cNvSpPr>
            <a:spLocks noGrp="1"/>
          </p:cNvSpPr>
          <p:nvPr>
            <p:ph sz="half" idx="1"/>
          </p:nvPr>
        </p:nvSpPr>
        <p:spPr>
          <a:xfrm>
            <a:off x="838200" y="1825625"/>
            <a:ext cx="5181600" cy="4351338"/>
          </a:xfrm>
        </p:spPr>
        <p:txBody>
          <a:bodyPr/>
          <a:lstStyle>
            <a:lvl5pPr marL="2114550" indent="-285750">
              <a:buFont typeface="Arial" panose="020B0604020202020204" pitchFamily="34" charset="0"/>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51E6E7BB-D261-422A-B6F2-2981F12E31A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B3AE54-7D10-4D5A-8A1A-1DAEE6CAAA63}"/>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9DAA4E1C-44A6-4899-A592-ADC137CAA6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E36294-0147-4C09-9CC9-CD92AEEA498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392503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0E24C-C9BE-4CE2-AD42-A7DF2816E519}"/>
              </a:ext>
            </a:extLst>
          </p:cNvPr>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DE8063F0-5277-4A5B-89E2-EF6516CF71CD}"/>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5A31AB-E024-4DE4-90B9-FFB2BC206E67}"/>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D3441C7C-73E8-46A0-A619-2BE84AB78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2EDC5E-6D9E-4A94-90FA-30C40BDA7A47}"/>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3958019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ABC89-F72A-474B-8826-5D6FB01CB045}"/>
              </a:ext>
            </a:extLst>
          </p:cNvPr>
          <p:cNvSpPr>
            <a:spLocks noGrp="1"/>
          </p:cNvSpPr>
          <p:nvPr>
            <p:ph type="title"/>
          </p:nvPr>
        </p:nvSpPr>
        <p:spPr>
          <a:xfrm>
            <a:off x="839788" y="365125"/>
            <a:ext cx="10515600" cy="1325563"/>
          </a:xfrm>
        </p:spPr>
        <p:txBody>
          <a:bodyPr/>
          <a:lstStyle>
            <a:lvl1pPr>
              <a:defRPr>
                <a:solidFill>
                  <a:srgbClr val="A053CA"/>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ABB6436F-A92D-4C3A-8B0C-6CEB0BB2C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26245D-067B-4B69-AF9E-F169F70888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AADAEE-A6B7-460E-9CED-5AA347A76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86379A-3E9C-4210-865B-A1EDD651FD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0A0CA4-7A34-402B-8016-21C397F1CFB4}"/>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8" name="Espace réservé du pied de page 7">
            <a:extLst>
              <a:ext uri="{FF2B5EF4-FFF2-40B4-BE49-F238E27FC236}">
                <a16:creationId xmlns:a16="http://schemas.microsoft.com/office/drawing/2014/main" id="{84F3BD61-C9B8-4461-B5F6-B51E7DDB340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12F9C13-0608-4872-A603-DDEAEC3A337D}"/>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2812676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A053CA"/>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4027205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1_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rgbClr val="A053CA"/>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209D1275-E6A0-4F1D-BC18-9F12B56C3B29}" type="slidenum">
              <a:rPr lang="fr-FR" smtClean="0"/>
              <a:t>‹N°›</a:t>
            </a:fld>
            <a:endParaRPr lang="fr-FR"/>
          </a:p>
        </p:txBody>
      </p:sp>
      <p:sp>
        <p:nvSpPr>
          <p:cNvPr id="9" name="ZoneTexte 8">
            <a:extLst>
              <a:ext uri="{FF2B5EF4-FFF2-40B4-BE49-F238E27FC236}">
                <a16:creationId xmlns:a16="http://schemas.microsoft.com/office/drawing/2014/main" id="{84E7DD96-926C-49CA-A6B6-EE80EB01B81B}"/>
              </a:ext>
            </a:extLst>
          </p:cNvPr>
          <p:cNvSpPr txBox="1"/>
          <p:nvPr/>
        </p:nvSpPr>
        <p:spPr>
          <a:xfrm>
            <a:off x="838199" y="2013959"/>
            <a:ext cx="10515599" cy="2520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00000"/>
                </a:solidFill>
                <a:effectLst/>
                <a:uLnTx/>
                <a:uFillTx/>
                <a:latin typeface="CloneRoundedLatn-Rg"/>
                <a:ea typeface="+mn-ea"/>
                <a:cs typeface="+mn-cs"/>
              </a:rPr>
              <a:t>Cliquez pour modifier les styles du texte du masque</a:t>
            </a:r>
          </a:p>
        </p:txBody>
      </p:sp>
    </p:spTree>
    <p:extLst>
      <p:ext uri="{BB962C8B-B14F-4D97-AF65-F5344CB8AC3E}">
        <p14:creationId xmlns:p14="http://schemas.microsoft.com/office/powerpoint/2010/main" val="340708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FF7151-11DD-4E9A-A9AD-8D3690AAEC92}"/>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3" name="Espace réservé du pied de page 2">
            <a:extLst>
              <a:ext uri="{FF2B5EF4-FFF2-40B4-BE49-F238E27FC236}">
                <a16:creationId xmlns:a16="http://schemas.microsoft.com/office/drawing/2014/main" id="{AB6D6647-B048-4FE9-825C-F2AE94CD42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5592F7-5E6A-4932-B6DD-0AD6FB4F408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319853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E5BBA-C65E-4AFA-B512-36E7CB3B350C}"/>
              </a:ext>
            </a:extLst>
          </p:cNvPr>
          <p:cNvSpPr>
            <a:spLocks noGrp="1"/>
          </p:cNvSpPr>
          <p:nvPr>
            <p:ph type="title"/>
          </p:nvPr>
        </p:nvSpPr>
        <p:spPr>
          <a:xfrm>
            <a:off x="839788" y="457200"/>
            <a:ext cx="3932237" cy="1600200"/>
          </a:xfrm>
        </p:spPr>
        <p:txBody>
          <a:bodyPr anchor="b"/>
          <a:lstStyle>
            <a:lvl1pPr>
              <a:defRPr sz="3200">
                <a:solidFill>
                  <a:srgbClr val="A053CA"/>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420A8C3D-CF90-45AE-8534-D14659B1A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0CD3F-77FD-4325-93CB-F55E63A67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E513D7-6C2A-4384-A699-BFDD9F195949}"/>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6BD22EB8-F66E-4763-A946-DDD39E5715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E58E14-D147-4783-9D2A-1E0A54548154}"/>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548327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6CD14-E940-4969-A3BA-47717FB46D60}"/>
              </a:ext>
            </a:extLst>
          </p:cNvPr>
          <p:cNvSpPr>
            <a:spLocks noGrp="1"/>
          </p:cNvSpPr>
          <p:nvPr>
            <p:ph type="title"/>
          </p:nvPr>
        </p:nvSpPr>
        <p:spPr>
          <a:xfrm>
            <a:off x="839788" y="457200"/>
            <a:ext cx="3932237" cy="1600200"/>
          </a:xfrm>
        </p:spPr>
        <p:txBody>
          <a:bodyPr anchor="b"/>
          <a:lstStyle>
            <a:lvl1pPr>
              <a:defRPr sz="3200">
                <a:solidFill>
                  <a:srgbClr val="A053CA"/>
                </a:solidFill>
              </a:defRPr>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7FC4761C-E437-49C5-8BEC-3363044B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FA70A34-8377-465E-B3A4-19819E9A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65A340-9940-4237-ADE9-4AF14E59D07B}"/>
              </a:ext>
            </a:extLst>
          </p:cNvPr>
          <p:cNvSpPr>
            <a:spLocks noGrp="1"/>
          </p:cNvSpPr>
          <p:nvPr>
            <p:ph type="dt" sz="half" idx="10"/>
          </p:nvPr>
        </p:nvSpPr>
        <p:spPr/>
        <p:txBody>
          <a:bodyPr/>
          <a:lstStyle/>
          <a:p>
            <a:fld id="{F0347072-F408-40F3-B970-2A6CD16819C8}"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743514B0-4754-467D-99FB-98401B924A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670825-6E63-412C-966E-01A9C1FF38B1}"/>
              </a:ext>
            </a:extLst>
          </p:cNvPr>
          <p:cNvSpPr>
            <a:spLocks noGrp="1"/>
          </p:cNvSpPr>
          <p:nvPr>
            <p:ph type="sldNum" sz="quarter" idx="12"/>
          </p:nvPr>
        </p:nvSpPr>
        <p:spPr/>
        <p:txBody>
          <a:bodyPr/>
          <a:lstStyle/>
          <a:p>
            <a:fld id="{209D1275-E6A0-4F1D-BC18-9F12B56C3B29}" type="slidenum">
              <a:rPr lang="fr-FR" smtClean="0"/>
              <a:t>‹N°›</a:t>
            </a:fld>
            <a:endParaRPr lang="fr-FR"/>
          </a:p>
        </p:txBody>
      </p:sp>
    </p:spTree>
    <p:extLst>
      <p:ext uri="{BB962C8B-B14F-4D97-AF65-F5344CB8AC3E}">
        <p14:creationId xmlns:p14="http://schemas.microsoft.com/office/powerpoint/2010/main" val="1970448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F7C947-9A40-44D6-8ECD-34B36929603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4938799-AF83-4705-B70D-B591E60C7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5EF8141-23EF-4685-BEAE-F84278FE5829}"/>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A5A36F71-2EB5-4D0B-BFF2-F2EA4CC964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843D61-6815-4550-9B07-300ED4372587}"/>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47932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83A3D-7FB1-44C1-AB20-8B766AE7541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B4ADBEB-D690-4A00-BD2C-99D8BDE273A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6744954-DEB8-4E21-9AE0-5BB9E644CEAA}"/>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E4F4DA55-549F-456D-9DAB-F9B44C76CA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077363-68D6-46FE-B68E-3AE2FA539F22}"/>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30178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A0BA8-F67D-4158-B50E-1E83540B10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80D75E8-B6EC-4E55-8216-0AD80E978D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2274959-2901-486B-BA41-7C78B76440A4}"/>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1133008-C970-4C39-84F5-FA7052E790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59682E-B3FA-45CB-8FF6-90C347DA8200}"/>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937150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54BE34-7341-4EEE-8EA2-ADA015B173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5546F4-8F7C-49C9-B1BD-7765C1B98E6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2FCAF7E-0343-4375-B154-2E12C2B4FDF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0E1D3B1-769C-43FF-BCDD-8E2F7A8C22F9}"/>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04317C99-8C46-48D5-B004-AC1F12EF55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9E0909-C590-4623-9226-C7745B99005D}"/>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102480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A2957-4057-4055-9B2A-960B74B5193F}"/>
              </a:ext>
            </a:extLst>
          </p:cNvPr>
          <p:cNvSpPr>
            <a:spLocks noGrp="1"/>
          </p:cNvSpPr>
          <p:nvPr>
            <p:ph type="title"/>
          </p:nvPr>
        </p:nvSpPr>
        <p:spPr/>
        <p:txBody>
          <a:bodyPr/>
          <a:lstStyle>
            <a:lvl1pPr>
              <a:defRPr>
                <a:solidFill>
                  <a:schemeClr val="accent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78FF8A66-D285-4E03-9742-72E318DB84B0}"/>
              </a:ext>
            </a:extLst>
          </p:cNvPr>
          <p:cNvSpPr>
            <a:spLocks noGrp="1"/>
          </p:cNvSpPr>
          <p:nvPr>
            <p:ph sz="half" idx="1"/>
          </p:nvPr>
        </p:nvSpPr>
        <p:spPr>
          <a:xfrm>
            <a:off x="838200" y="1825625"/>
            <a:ext cx="5181600" cy="4351338"/>
          </a:xfrm>
        </p:spPr>
        <p:txBody>
          <a:bodyPr/>
          <a:lstStyle>
            <a:lvl5pPr marL="2114550" indent="-285750">
              <a:buFont typeface="Arial" panose="020B0604020202020204" pitchFamily="34" charset="0"/>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51E6E7BB-D261-422A-B6F2-2981F12E31A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B3AE54-7D10-4D5A-8A1A-1DAEE6CAAA63}"/>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9DAA4E1C-44A6-4899-A592-ADC137CAA6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E36294-0147-4C09-9CC9-CD92AEEA4982}"/>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36764367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0576A4-B497-4254-97EE-F790BD4A71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DA0ED34-80F9-4597-9B52-224A418C8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4A93751-887D-41E0-A0C9-3ECA6D52B9F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BA27C6A-719B-4C14-B169-3AE301D80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BC7B87B-8192-4E2D-AEB4-015E1D8F8E4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1769FE9-B081-4F11-B492-6F8D62E3E993}"/>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8" name="Espace réservé du pied de page 7">
            <a:extLst>
              <a:ext uri="{FF2B5EF4-FFF2-40B4-BE49-F238E27FC236}">
                <a16:creationId xmlns:a16="http://schemas.microsoft.com/office/drawing/2014/main" id="{542D4193-1512-422E-ACC0-1832E91AC7A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6CFF01D-FF1B-4723-B21D-EA8027F2BF0E}"/>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3341843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9C1ED-2B9B-4D14-95AB-3445E0EFA3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FB40599-9E35-459E-9D78-B22C6120298E}"/>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37B5360A-1187-4824-9CEC-32E4F1CC186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AD7D1AC-5EBF-43FF-841A-6173C5776039}"/>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3825615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F58359-FF87-401B-B353-7CB4E13113CE}"/>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3" name="Espace réservé du pied de page 2">
            <a:extLst>
              <a:ext uri="{FF2B5EF4-FFF2-40B4-BE49-F238E27FC236}">
                <a16:creationId xmlns:a16="http://schemas.microsoft.com/office/drawing/2014/main" id="{5C6FD00D-6ABC-4804-A70F-6FC33EFCB9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DCF278-108A-43B1-8520-590C119CCB6E}"/>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2079058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D3D80F-8737-4284-937B-4A9FCC4134A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D3C2B58-E6FA-4619-BD22-301DD855F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F5BF6-6B3B-42F4-AF33-576F3692A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9810548-E098-4D8F-87C2-20AF337CAAAF}"/>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B9DB9BDB-5F2A-407E-9026-43E78C59C9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FFAEA69-DC48-4936-97B8-F6438F2506C7}"/>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2538754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164E49-5AD6-4766-A60D-25FDF20317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333E604-D8FC-49AF-B3D4-857F1D6A8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B908F7D-143A-46F6-A3A9-9F0F0A750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E3A0186-0DE3-4C35-A29F-C9DD366F559D}"/>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6" name="Espace réservé du pied de page 5">
            <a:extLst>
              <a:ext uri="{FF2B5EF4-FFF2-40B4-BE49-F238E27FC236}">
                <a16:creationId xmlns:a16="http://schemas.microsoft.com/office/drawing/2014/main" id="{01196151-9F95-47D3-98F2-8BA56A502E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0874DE-0328-49F2-A740-AEE10D64FCEB}"/>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3352268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3384D-81B9-4CFE-BF55-0D944339FA0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7C5AB38-7BBA-4A7E-B9F4-E7DEABBE8EA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5B2480-2F5A-4C91-832C-E22B3DA1B567}"/>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7005CC8-380A-4AD7-B232-013655EE69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FFA6DD-B92D-4B01-BC26-BE3EF93EAB38}"/>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29331123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0AF6531-0484-43DE-B321-FC512E988EA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CDFC36C-4D96-4B67-9B40-0B26DD8E31F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D546B8-86FA-4512-8765-E470D89AFD9E}"/>
              </a:ext>
            </a:extLst>
          </p:cNvPr>
          <p:cNvSpPr>
            <a:spLocks noGrp="1"/>
          </p:cNvSpPr>
          <p:nvPr>
            <p:ph type="dt" sz="half" idx="10"/>
          </p:nvPr>
        </p:nvSpPr>
        <p:spPr/>
        <p:txBody>
          <a:bodyPr/>
          <a:lstStyle/>
          <a:p>
            <a:fld id="{863E11E4-CB9C-4889-88CA-D7420BA96DAB}"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7D16FAD4-6BE5-499A-947A-D09B7222CC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E8FC31-7334-485F-95FE-B987A614A0E7}"/>
              </a:ext>
            </a:extLst>
          </p:cNvPr>
          <p:cNvSpPr>
            <a:spLocks noGrp="1"/>
          </p:cNvSpPr>
          <p:nvPr>
            <p:ph type="sldNum" sz="quarter" idx="12"/>
          </p:nvPr>
        </p:nvSpPr>
        <p:spPr/>
        <p:txBody>
          <a:bodyPr/>
          <a:lstStyle/>
          <a:p>
            <a:fld id="{1A9AF080-2463-4ECC-9B0E-EB09772E1CDA}" type="slidenum">
              <a:rPr lang="fr-FR" smtClean="0"/>
              <a:t>‹N°›</a:t>
            </a:fld>
            <a:endParaRPr lang="fr-FR"/>
          </a:p>
        </p:txBody>
      </p:sp>
    </p:spTree>
    <p:extLst>
      <p:ext uri="{BB962C8B-B14F-4D97-AF65-F5344CB8AC3E}">
        <p14:creationId xmlns:p14="http://schemas.microsoft.com/office/powerpoint/2010/main" val="38680450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B8046F2-08AD-4D1D-9E49-63F0B951EAAC}" type="datetime1">
              <a:rPr lang="fr-FR" smtClean="0"/>
              <a:t>12/10/2021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3495967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1EBC73-17D7-4575-A25E-22EC213FD0AA}" type="datetime1">
              <a:rPr lang="fr-FR" smtClean="0"/>
              <a:t>12/10/2021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2347950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784D1A2-CA5E-40F1-8DDF-72332B6588E6}" type="datetime1">
              <a:rPr lang="fr-FR" smtClean="0"/>
              <a:t>12/10/2021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356609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ABC89-F72A-474B-8826-5D6FB01CB045}"/>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ABB6436F-A92D-4C3A-8B0C-6CEB0BB2C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26245D-067B-4B69-AF9E-F169F70888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AADAEE-A6B7-460E-9CED-5AA347A76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86379A-3E9C-4210-865B-A1EDD651FD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0A0CA4-7A34-402B-8016-21C397F1CFB4}"/>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8" name="Espace réservé du pied de page 7">
            <a:extLst>
              <a:ext uri="{FF2B5EF4-FFF2-40B4-BE49-F238E27FC236}">
                <a16:creationId xmlns:a16="http://schemas.microsoft.com/office/drawing/2014/main" id="{84F3BD61-C9B8-4461-B5F6-B51E7DDB340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12F9C13-0608-4872-A603-DDEAEC3A337D}"/>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2449752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EC0DCB2-D490-4A68-884D-1F7B439A0EF3}" type="datetime1">
              <a:rPr lang="fr-FR" smtClean="0"/>
              <a:t>12/10/2021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1978332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3F2B4F0-50B5-4B3D-9650-A751BF21C827}" type="datetime1">
              <a:rPr lang="fr-FR" smtClean="0"/>
              <a:t>12/10/2021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3768552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47C0CE8-1DC2-4237-9A5F-992B60BADDCC}" type="datetime1">
              <a:rPr lang="fr-FR" smtClean="0"/>
              <a:t>12/10/2021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126457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C91C7-5775-4529-9937-B421745C4309}" type="datetime1">
              <a:rPr lang="fr-FR" smtClean="0"/>
              <a:t>12/10/2021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1494450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E115D6E-1205-4FA9-B844-7A4DDD1FC0FB}" type="datetime1">
              <a:rPr lang="fr-FR" smtClean="0"/>
              <a:t>12/10/2021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42314955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E205D9F-2E78-4D35-B7B0-FE3832016517}" type="datetime1">
              <a:rPr lang="fr-FR" smtClean="0"/>
              <a:t>12/10/2021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1531514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518AC78-0C15-49F8-A710-F01A8A1B175B}" type="datetime1">
              <a:rPr lang="fr-FR" smtClean="0"/>
              <a:t>12/10/2021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32088780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CAE77E-6A48-4CCA-BB33-5088FA33AB9C}" type="datetime1">
              <a:rPr lang="fr-FR" smtClean="0"/>
              <a:t>12/10/2021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A2F220F-A707-4FF8-AE16-AB592D7C3FB2}" type="slidenum">
              <a:rPr lang="fr-FR" smtClean="0"/>
              <a:t>‹N°›</a:t>
            </a:fld>
            <a:endParaRPr lang="fr-FR"/>
          </a:p>
        </p:txBody>
      </p:sp>
    </p:spTree>
    <p:extLst>
      <p:ext uri="{BB962C8B-B14F-4D97-AF65-F5344CB8AC3E}">
        <p14:creationId xmlns:p14="http://schemas.microsoft.com/office/powerpoint/2010/main" val="35351347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COUV_A_SANS_IMAGE">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53B5DB0-E2A2-AB4B-9C22-382CB684FF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709" r="29266" b="832"/>
          <a:stretch/>
        </p:blipFill>
        <p:spPr>
          <a:xfrm>
            <a:off x="6669310" y="1950399"/>
            <a:ext cx="5522051" cy="4907600"/>
          </a:xfrm>
          <a:prstGeom prst="rect">
            <a:avLst/>
          </a:prstGeom>
        </p:spPr>
      </p:pic>
      <p:sp>
        <p:nvSpPr>
          <p:cNvPr id="6" name="ZoneTexte 5">
            <a:extLst>
              <a:ext uri="{FF2B5EF4-FFF2-40B4-BE49-F238E27FC236}">
                <a16:creationId xmlns:a16="http://schemas.microsoft.com/office/drawing/2014/main" id="{4130B0C7-7C29-48C4-89DA-AED5DB05C803}"/>
              </a:ext>
            </a:extLst>
          </p:cNvPr>
          <p:cNvSpPr txBox="1">
            <a:spLocks noChangeArrowheads="1"/>
          </p:cNvSpPr>
          <p:nvPr/>
        </p:nvSpPr>
        <p:spPr bwMode="auto">
          <a:xfrm>
            <a:off x="9687896" y="6467303"/>
            <a:ext cx="552960" cy="280770"/>
          </a:xfrm>
          <a:prstGeom prst="rect">
            <a:avLst/>
          </a:prstGeom>
          <a:noFill/>
          <a:ln>
            <a:noFill/>
          </a:ln>
        </p:spPr>
        <p:txBody>
          <a:bodyPr wrap="none" lIns="0" tIns="0" rIns="0" bIns="0"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defRPr/>
            </a:pPr>
            <a:fld id="{C2E984DB-8E26-4E68-9CB1-9AC00B4BAFEF}" type="slidenum">
              <a:rPr lang="fr-FR" altLang="fr-FR" sz="635" b="1" smtClean="0">
                <a:solidFill>
                  <a:srgbClr val="000000"/>
                </a:solidFill>
                <a:latin typeface="Marianne" panose="02000000000000000000" pitchFamily="2" charset="0"/>
                <a:cs typeface="Arial" panose="020B0604020202020204" pitchFamily="34" charset="0"/>
              </a:rPr>
              <a:pPr algn="r" eaLnBrk="1" hangingPunct="1">
                <a:defRPr/>
              </a:pPr>
              <a:t>‹N°›</a:t>
            </a:fld>
            <a:endParaRPr lang="fr-FR" altLang="fr-FR" sz="635" b="1" dirty="0">
              <a:solidFill>
                <a:srgbClr val="000000"/>
              </a:solidFill>
              <a:latin typeface="Marianne" panose="02000000000000000000" pitchFamily="2" charset="0"/>
              <a:cs typeface="Arial" panose="020B0604020202020204" pitchFamily="34" charset="0"/>
            </a:endParaRPr>
          </a:p>
        </p:txBody>
      </p:sp>
      <p:sp>
        <p:nvSpPr>
          <p:cNvPr id="83977" name="Espace réservé du titre 1"/>
          <p:cNvSpPr>
            <a:spLocks noGrp="1"/>
          </p:cNvSpPr>
          <p:nvPr>
            <p:ph type="ctrTitle" hasCustomPrompt="1"/>
          </p:nvPr>
        </p:nvSpPr>
        <p:spPr>
          <a:xfrm>
            <a:off x="479445" y="2090487"/>
            <a:ext cx="8098094" cy="3437919"/>
          </a:xfrm>
          <a:prstGeom prst="rect">
            <a:avLst/>
          </a:prstGeom>
        </p:spPr>
        <p:txBody>
          <a:bodyPr lIns="0" tIns="0" rIns="0" bIns="0" anchor="ctr"/>
          <a:lstStyle>
            <a:lvl1pPr marL="0" marR="0" indent="0" algn="l" defTabSz="912772" rtl="0" eaLnBrk="1" fontAlgn="base" latinLnBrk="0" hangingPunct="1">
              <a:lnSpc>
                <a:spcPct val="100000"/>
              </a:lnSpc>
              <a:spcBef>
                <a:spcPct val="0"/>
              </a:spcBef>
              <a:spcAft>
                <a:spcPct val="0"/>
              </a:spcAft>
              <a:buClrTx/>
              <a:buSzTx/>
              <a:buFontTx/>
              <a:buNone/>
              <a:tabLst/>
              <a:defRPr sz="2902" b="1" i="0" baseline="0">
                <a:solidFill>
                  <a:srgbClr val="000000"/>
                </a:solidFill>
                <a:latin typeface="Marianne" panose="02000000000000000000" pitchFamily="2" charset="0"/>
              </a:defRPr>
            </a:lvl1pPr>
          </a:lstStyle>
          <a:p>
            <a:pPr marL="0" marR="0" lvl="0" indent="0" algn="l" defTabSz="912772" rtl="0" eaLnBrk="1" fontAlgn="base" latinLnBrk="0" hangingPunct="1">
              <a:lnSpc>
                <a:spcPct val="100000"/>
              </a:lnSpc>
              <a:spcBef>
                <a:spcPct val="0"/>
              </a:spcBef>
              <a:spcAft>
                <a:spcPct val="0"/>
              </a:spcAft>
              <a:buClrTx/>
              <a:buSzTx/>
              <a:buFontTx/>
              <a:buNone/>
              <a:tabLst/>
              <a:defRPr/>
            </a:pPr>
            <a:r>
              <a:rPr lang="fr-FR" noProof="0" dirty="0"/>
              <a:t>MODIFIEZ LE STYLE DU TITRE</a:t>
            </a:r>
          </a:p>
        </p:txBody>
      </p:sp>
      <p:pic>
        <p:nvPicPr>
          <p:cNvPr id="2" name="Image 1">
            <a:extLst>
              <a:ext uri="{FF2B5EF4-FFF2-40B4-BE49-F238E27FC236}">
                <a16:creationId xmlns:a16="http://schemas.microsoft.com/office/drawing/2014/main" id="{BD517998-B85F-294A-94E8-05E54B3934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3659" y="490021"/>
            <a:ext cx="2695583" cy="1404023"/>
          </a:xfrm>
          <a:prstGeom prst="rect">
            <a:avLst/>
          </a:prstGeom>
        </p:spPr>
      </p:pic>
      <p:cxnSp>
        <p:nvCxnSpPr>
          <p:cNvPr id="19" name="Connecteur droit 18">
            <a:extLst>
              <a:ext uri="{FF2B5EF4-FFF2-40B4-BE49-F238E27FC236}">
                <a16:creationId xmlns:a16="http://schemas.microsoft.com/office/drawing/2014/main" id="{DD65A345-26EE-0942-A0AA-AC5D49B541C1}"/>
              </a:ext>
            </a:extLst>
          </p:cNvPr>
          <p:cNvCxnSpPr>
            <a:cxnSpLocks/>
          </p:cNvCxnSpPr>
          <p:nvPr userDrawn="1"/>
        </p:nvCxnSpPr>
        <p:spPr>
          <a:xfrm>
            <a:off x="479580" y="6367978"/>
            <a:ext cx="7510329"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userDrawn="1"/>
        </p:nvPicPr>
        <p:blipFill rotWithShape="1">
          <a:blip r:embed="rId4" cstate="email">
            <a:extLst>
              <a:ext uri="{28A0092B-C50C-407E-A947-70E740481C1C}">
                <a14:useLocalDpi xmlns:a14="http://schemas.microsoft.com/office/drawing/2010/main"/>
              </a:ext>
            </a:extLst>
          </a:blip>
          <a:srcRect b="19827"/>
          <a:stretch/>
        </p:blipFill>
        <p:spPr>
          <a:xfrm>
            <a:off x="9034824" y="490021"/>
            <a:ext cx="1256413" cy="902969"/>
          </a:xfrm>
          <a:prstGeom prst="rect">
            <a:avLst/>
          </a:prstGeom>
        </p:spPr>
      </p:pic>
      <p:pic>
        <p:nvPicPr>
          <p:cNvPr id="9" name="Imag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67505" y="490021"/>
            <a:ext cx="979608" cy="979659"/>
          </a:xfrm>
          <a:prstGeom prst="rect">
            <a:avLst/>
          </a:prstGeom>
        </p:spPr>
      </p:pic>
    </p:spTree>
    <p:extLst>
      <p:ext uri="{BB962C8B-B14F-4D97-AF65-F5344CB8AC3E}">
        <p14:creationId xmlns:p14="http://schemas.microsoft.com/office/powerpoint/2010/main" val="2825019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UV_A_SANS_IMAGE">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53B5DB0-E2A2-AB4B-9C22-382CB684FF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709" r="29266" b="832"/>
          <a:stretch/>
        </p:blipFill>
        <p:spPr>
          <a:xfrm>
            <a:off x="6669310" y="1950399"/>
            <a:ext cx="5522051" cy="4907600"/>
          </a:xfrm>
          <a:prstGeom prst="rect">
            <a:avLst/>
          </a:prstGeom>
        </p:spPr>
      </p:pic>
      <p:sp>
        <p:nvSpPr>
          <p:cNvPr id="6" name="ZoneTexte 5">
            <a:extLst>
              <a:ext uri="{FF2B5EF4-FFF2-40B4-BE49-F238E27FC236}">
                <a16:creationId xmlns:a16="http://schemas.microsoft.com/office/drawing/2014/main" id="{4130B0C7-7C29-48C4-89DA-AED5DB05C803}"/>
              </a:ext>
            </a:extLst>
          </p:cNvPr>
          <p:cNvSpPr txBox="1">
            <a:spLocks noChangeArrowheads="1"/>
          </p:cNvSpPr>
          <p:nvPr/>
        </p:nvSpPr>
        <p:spPr bwMode="auto">
          <a:xfrm>
            <a:off x="9687896" y="6467303"/>
            <a:ext cx="552960" cy="280770"/>
          </a:xfrm>
          <a:prstGeom prst="rect">
            <a:avLst/>
          </a:prstGeom>
          <a:noFill/>
          <a:ln>
            <a:noFill/>
          </a:ln>
        </p:spPr>
        <p:txBody>
          <a:bodyPr wrap="none" lIns="0" tIns="0" rIns="0" bIns="0"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2772" rtl="0" eaLnBrk="1" fontAlgn="base" latinLnBrk="0" hangingPunct="1">
              <a:lnSpc>
                <a:spcPct val="100000"/>
              </a:lnSpc>
              <a:spcBef>
                <a:spcPct val="0"/>
              </a:spcBef>
              <a:spcAft>
                <a:spcPct val="0"/>
              </a:spcAft>
              <a:buClrTx/>
              <a:buSzTx/>
              <a:buFontTx/>
              <a:buNone/>
              <a:tabLst/>
              <a:defRPr/>
            </a:pPr>
            <a:fld id="{C2E984DB-8E26-4E68-9CB1-9AC00B4BAFEF}" type="slidenum">
              <a:rPr kumimoji="0" lang="fr-FR" altLang="fr-FR" sz="635" b="1" i="0" u="none" strike="noStrike" kern="1200" cap="none" spc="0" normalizeH="0" baseline="0" noProof="0" smtClean="0">
                <a:ln>
                  <a:noFill/>
                </a:ln>
                <a:solidFill>
                  <a:srgbClr val="000000"/>
                </a:solidFill>
                <a:effectLst/>
                <a:uLnTx/>
                <a:uFillTx/>
                <a:latin typeface="Marianne" panose="02000000000000000000" pitchFamily="2" charset="0"/>
                <a:ea typeface="ＭＳ Ｐゴシック" panose="020B0600070205080204" pitchFamily="34" charset="-128"/>
                <a:cs typeface="Arial" panose="020B0604020202020204" pitchFamily="34" charset="0"/>
              </a:rPr>
              <a:pPr marL="0" marR="0" lvl="0" indent="0" algn="r" defTabSz="912772" rtl="0" eaLnBrk="1" fontAlgn="base" latinLnBrk="0" hangingPunct="1">
                <a:lnSpc>
                  <a:spcPct val="100000"/>
                </a:lnSpc>
                <a:spcBef>
                  <a:spcPct val="0"/>
                </a:spcBef>
                <a:spcAft>
                  <a:spcPct val="0"/>
                </a:spcAft>
                <a:buClrTx/>
                <a:buSzTx/>
                <a:buFontTx/>
                <a:buNone/>
                <a:tabLst/>
                <a:defRPr/>
              </a:pPr>
              <a:t>‹N°›</a:t>
            </a:fld>
            <a:endParaRPr kumimoji="0" lang="fr-FR" altLang="fr-FR" sz="635" b="1" i="0" u="none" strike="noStrike" kern="1200" cap="none" spc="0" normalizeH="0" baseline="0" noProof="0" dirty="0">
              <a:ln>
                <a:noFill/>
              </a:ln>
              <a:solidFill>
                <a:srgbClr val="000000"/>
              </a:solidFill>
              <a:effectLst/>
              <a:uLnTx/>
              <a:uFillTx/>
              <a:latin typeface="Marianne" panose="02000000000000000000" pitchFamily="2" charset="0"/>
              <a:ea typeface="ＭＳ Ｐゴシック" panose="020B0600070205080204" pitchFamily="34" charset="-128"/>
              <a:cs typeface="Arial" panose="020B0604020202020204" pitchFamily="34" charset="0"/>
            </a:endParaRPr>
          </a:p>
        </p:txBody>
      </p:sp>
      <p:sp>
        <p:nvSpPr>
          <p:cNvPr id="83977" name="Espace réservé du titre 1"/>
          <p:cNvSpPr>
            <a:spLocks noGrp="1"/>
          </p:cNvSpPr>
          <p:nvPr>
            <p:ph type="ctrTitle" hasCustomPrompt="1"/>
          </p:nvPr>
        </p:nvSpPr>
        <p:spPr>
          <a:xfrm>
            <a:off x="479445" y="2090487"/>
            <a:ext cx="8098094" cy="3437919"/>
          </a:xfrm>
          <a:prstGeom prst="rect">
            <a:avLst/>
          </a:prstGeom>
        </p:spPr>
        <p:txBody>
          <a:bodyPr lIns="0" tIns="0" rIns="0" bIns="0" anchor="ctr"/>
          <a:lstStyle>
            <a:lvl1pPr marL="0" marR="0" indent="0" algn="l" defTabSz="912772" rtl="0" eaLnBrk="1" fontAlgn="base" latinLnBrk="0" hangingPunct="1">
              <a:lnSpc>
                <a:spcPct val="100000"/>
              </a:lnSpc>
              <a:spcBef>
                <a:spcPct val="0"/>
              </a:spcBef>
              <a:spcAft>
                <a:spcPct val="0"/>
              </a:spcAft>
              <a:buClrTx/>
              <a:buSzTx/>
              <a:buFontTx/>
              <a:buNone/>
              <a:tabLst/>
              <a:defRPr sz="2902" b="1" i="0" baseline="0">
                <a:solidFill>
                  <a:srgbClr val="000000"/>
                </a:solidFill>
                <a:latin typeface="Marianne" panose="02000000000000000000" pitchFamily="2" charset="0"/>
              </a:defRPr>
            </a:lvl1pPr>
          </a:lstStyle>
          <a:p>
            <a:pPr marL="0" marR="0" lvl="0" indent="0" algn="l" defTabSz="912772" rtl="0" eaLnBrk="1" fontAlgn="base" latinLnBrk="0" hangingPunct="1">
              <a:lnSpc>
                <a:spcPct val="100000"/>
              </a:lnSpc>
              <a:spcBef>
                <a:spcPct val="0"/>
              </a:spcBef>
              <a:spcAft>
                <a:spcPct val="0"/>
              </a:spcAft>
              <a:buClrTx/>
              <a:buSzTx/>
              <a:buFontTx/>
              <a:buNone/>
              <a:tabLst/>
              <a:defRPr/>
            </a:pPr>
            <a:r>
              <a:rPr lang="fr-FR" noProof="0" dirty="0"/>
              <a:t>MODIFIEZ LE STYLE DU TITRE</a:t>
            </a:r>
          </a:p>
        </p:txBody>
      </p:sp>
      <p:pic>
        <p:nvPicPr>
          <p:cNvPr id="2" name="Image 1">
            <a:extLst>
              <a:ext uri="{FF2B5EF4-FFF2-40B4-BE49-F238E27FC236}">
                <a16:creationId xmlns:a16="http://schemas.microsoft.com/office/drawing/2014/main" id="{BD517998-B85F-294A-94E8-05E54B3934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3659" y="490021"/>
            <a:ext cx="2695583" cy="1404023"/>
          </a:xfrm>
          <a:prstGeom prst="rect">
            <a:avLst/>
          </a:prstGeom>
        </p:spPr>
      </p:pic>
      <p:cxnSp>
        <p:nvCxnSpPr>
          <p:cNvPr id="19" name="Connecteur droit 18">
            <a:extLst>
              <a:ext uri="{FF2B5EF4-FFF2-40B4-BE49-F238E27FC236}">
                <a16:creationId xmlns:a16="http://schemas.microsoft.com/office/drawing/2014/main" id="{DD65A345-26EE-0942-A0AA-AC5D49B541C1}"/>
              </a:ext>
            </a:extLst>
          </p:cNvPr>
          <p:cNvCxnSpPr>
            <a:cxnSpLocks/>
          </p:cNvCxnSpPr>
          <p:nvPr userDrawn="1"/>
        </p:nvCxnSpPr>
        <p:spPr>
          <a:xfrm>
            <a:off x="479580" y="6367978"/>
            <a:ext cx="7510329"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userDrawn="1"/>
        </p:nvPicPr>
        <p:blipFill rotWithShape="1">
          <a:blip r:embed="rId4" cstate="email">
            <a:extLst>
              <a:ext uri="{28A0092B-C50C-407E-A947-70E740481C1C}">
                <a14:useLocalDpi xmlns:a14="http://schemas.microsoft.com/office/drawing/2010/main"/>
              </a:ext>
            </a:extLst>
          </a:blip>
          <a:srcRect b="19827"/>
          <a:stretch/>
        </p:blipFill>
        <p:spPr>
          <a:xfrm>
            <a:off x="9034824" y="490021"/>
            <a:ext cx="1256413" cy="902969"/>
          </a:xfrm>
          <a:prstGeom prst="rect">
            <a:avLst/>
          </a:prstGeom>
        </p:spPr>
      </p:pic>
      <p:pic>
        <p:nvPicPr>
          <p:cNvPr id="9" name="Imag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67505" y="490021"/>
            <a:ext cx="979608" cy="979659"/>
          </a:xfrm>
          <a:prstGeom prst="rect">
            <a:avLst/>
          </a:prstGeom>
        </p:spPr>
      </p:pic>
    </p:spTree>
    <p:extLst>
      <p:ext uri="{BB962C8B-B14F-4D97-AF65-F5344CB8AC3E}">
        <p14:creationId xmlns:p14="http://schemas.microsoft.com/office/powerpoint/2010/main" val="164674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2C0B7-0BEE-4625-8B12-107187B78D3E}"/>
              </a:ext>
            </a:extLst>
          </p:cNvPr>
          <p:cNvSpPr>
            <a:spLocks noGrp="1"/>
          </p:cNvSpPr>
          <p:nvPr>
            <p:ph type="title"/>
          </p:nvPr>
        </p:nvSpPr>
        <p:spPr/>
        <p:txBody>
          <a:bodyPr/>
          <a:lstStyle>
            <a:lvl1pPr>
              <a:defRPr>
                <a:solidFill>
                  <a:schemeClr val="accent1"/>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5363495B-E370-4540-8338-19A9EC7687F7}"/>
              </a:ext>
            </a:extLst>
          </p:cNvPr>
          <p:cNvSpPr>
            <a:spLocks noGrp="1"/>
          </p:cNvSpPr>
          <p:nvPr>
            <p:ph type="dt" sz="half" idx="10"/>
          </p:nvPr>
        </p:nvSpPr>
        <p:spPr/>
        <p:txBody>
          <a:bodyPr/>
          <a:lstStyle/>
          <a:p>
            <a:fld id="{DC6B7840-BB2F-44A1-BD74-910AFE8BB273}" type="datetimeFigureOut">
              <a:rPr lang="fr-FR" smtClean="0"/>
              <a:t>12/10/2021</a:t>
            </a:fld>
            <a:endParaRPr lang="fr-FR"/>
          </a:p>
        </p:txBody>
      </p:sp>
      <p:sp>
        <p:nvSpPr>
          <p:cNvPr id="4" name="Espace réservé du pied de page 3">
            <a:extLst>
              <a:ext uri="{FF2B5EF4-FFF2-40B4-BE49-F238E27FC236}">
                <a16:creationId xmlns:a16="http://schemas.microsoft.com/office/drawing/2014/main" id="{973452EF-6D1C-47F7-B7D8-699375BF1F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0CC883-C0AD-4312-8748-272CA5A48D62}"/>
              </a:ext>
            </a:extLst>
          </p:cNvPr>
          <p:cNvSpPr>
            <a:spLocks noGrp="1"/>
          </p:cNvSpPr>
          <p:nvPr>
            <p:ph type="sldNum" sz="quarter" idx="12"/>
          </p:nvPr>
        </p:nvSpPr>
        <p:spPr/>
        <p:txBody>
          <a:bodyPr/>
          <a:lstStyle/>
          <a:p>
            <a:fld id="{11942266-9CDB-452E-9537-33F8950156B7}" type="slidenum">
              <a:rPr lang="fr-FR" smtClean="0"/>
              <a:t>‹N°›</a:t>
            </a:fld>
            <a:endParaRPr lang="fr-FR"/>
          </a:p>
        </p:txBody>
      </p:sp>
    </p:spTree>
    <p:extLst>
      <p:ext uri="{BB962C8B-B14F-4D97-AF65-F5344CB8AC3E}">
        <p14:creationId xmlns:p14="http://schemas.microsoft.com/office/powerpoint/2010/main" val="857594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UV_B_AVEC_IMAGE">
    <p:spTree>
      <p:nvGrpSpPr>
        <p:cNvPr id="1" name=""/>
        <p:cNvGrpSpPr/>
        <p:nvPr/>
      </p:nvGrpSpPr>
      <p:grpSpPr>
        <a:xfrm>
          <a:off x="0" y="0"/>
          <a:ext cx="0" cy="0"/>
          <a:chOff x="0" y="0"/>
          <a:chExt cx="0" cy="0"/>
        </a:xfrm>
      </p:grpSpPr>
      <p:cxnSp>
        <p:nvCxnSpPr>
          <p:cNvPr id="14" name="Connecteur droit 13">
            <a:extLst>
              <a:ext uri="{FF2B5EF4-FFF2-40B4-BE49-F238E27FC236}">
                <a16:creationId xmlns:a16="http://schemas.microsoft.com/office/drawing/2014/main" id="{73047745-F0D7-2A4E-94BD-543D8AF4010B}"/>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Espace réservé du titre 1">
            <a:extLst>
              <a:ext uri="{FF2B5EF4-FFF2-40B4-BE49-F238E27FC236}">
                <a16:creationId xmlns:a16="http://schemas.microsoft.com/office/drawing/2014/main" id="{B3A1F669-4B0A-404C-B26D-A0D071F35738}"/>
              </a:ext>
            </a:extLst>
          </p:cNvPr>
          <p:cNvSpPr>
            <a:spLocks noGrp="1"/>
          </p:cNvSpPr>
          <p:nvPr>
            <p:ph type="ctrTitle" hasCustomPrompt="1"/>
          </p:nvPr>
        </p:nvSpPr>
        <p:spPr>
          <a:xfrm>
            <a:off x="479580" y="2081626"/>
            <a:ext cx="8098094" cy="3437919"/>
          </a:xfrm>
          <a:prstGeom prst="rect">
            <a:avLst/>
          </a:prstGeom>
        </p:spPr>
        <p:txBody>
          <a:bodyPr lIns="0" tIns="0" rIns="0" bIns="0" anchor="ctr"/>
          <a:lstStyle>
            <a:lvl1pPr marL="0" marR="0" indent="0" algn="l" defTabSz="912772" rtl="0" eaLnBrk="1" fontAlgn="base" latinLnBrk="0" hangingPunct="1">
              <a:lnSpc>
                <a:spcPct val="100000"/>
              </a:lnSpc>
              <a:spcBef>
                <a:spcPct val="0"/>
              </a:spcBef>
              <a:spcAft>
                <a:spcPct val="0"/>
              </a:spcAft>
              <a:buClrTx/>
              <a:buSzTx/>
              <a:buFontTx/>
              <a:buNone/>
              <a:tabLst/>
              <a:defRPr sz="2902" b="1" i="0" baseline="0">
                <a:solidFill>
                  <a:schemeClr val="bg1"/>
                </a:solidFill>
                <a:latin typeface="Marianne" panose="02000000000000000000" pitchFamily="2" charset="0"/>
              </a:defRPr>
            </a:lvl1pPr>
          </a:lstStyle>
          <a:p>
            <a:pPr marL="0" marR="0" lvl="0" indent="0" algn="l" defTabSz="912772" rtl="0" eaLnBrk="1" fontAlgn="base" latinLnBrk="0" hangingPunct="1">
              <a:lnSpc>
                <a:spcPct val="100000"/>
              </a:lnSpc>
              <a:spcBef>
                <a:spcPct val="0"/>
              </a:spcBef>
              <a:spcAft>
                <a:spcPct val="0"/>
              </a:spcAft>
              <a:buClrTx/>
              <a:buSzTx/>
              <a:buFontTx/>
              <a:buNone/>
              <a:tabLst/>
              <a:defRPr/>
            </a:pPr>
            <a:r>
              <a:rPr lang="fr-FR" noProof="0" dirty="0"/>
              <a:t>MODIFIEZ LE STYLE DU TITRE</a:t>
            </a:r>
          </a:p>
        </p:txBody>
      </p:sp>
      <p:pic>
        <p:nvPicPr>
          <p:cNvPr id="7" name="Image 6">
            <a:extLst>
              <a:ext uri="{FF2B5EF4-FFF2-40B4-BE49-F238E27FC236}">
                <a16:creationId xmlns:a16="http://schemas.microsoft.com/office/drawing/2014/main" id="{AC074878-FE30-4DEB-A78A-55AE90385B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3659" y="490021"/>
            <a:ext cx="2695583" cy="1404023"/>
          </a:xfrm>
          <a:prstGeom prst="rect">
            <a:avLst/>
          </a:prstGeom>
        </p:spPr>
      </p:pic>
      <p:pic>
        <p:nvPicPr>
          <p:cNvPr id="8" name="Image 7"/>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9100131" y="490021"/>
            <a:ext cx="1256413" cy="902969"/>
          </a:xfrm>
          <a:prstGeom prst="rect">
            <a:avLst/>
          </a:prstGeom>
        </p:spPr>
      </p:pic>
      <p:pic>
        <p:nvPicPr>
          <p:cNvPr id="9" name="Imag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67505" y="490021"/>
            <a:ext cx="979608" cy="979659"/>
          </a:xfrm>
          <a:prstGeom prst="rect">
            <a:avLst/>
          </a:prstGeom>
        </p:spPr>
      </p:pic>
    </p:spTree>
    <p:extLst>
      <p:ext uri="{BB962C8B-B14F-4D97-AF65-F5344CB8AC3E}">
        <p14:creationId xmlns:p14="http://schemas.microsoft.com/office/powerpoint/2010/main" val="1981290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pitre fond couleu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0B96BF-68DF-DD44-8857-73CA7E8337F5}"/>
              </a:ext>
            </a:extLst>
          </p:cNvPr>
          <p:cNvSpPr/>
          <p:nvPr userDrawn="1"/>
        </p:nvSpPr>
        <p:spPr>
          <a:xfrm>
            <a:off x="479445" y="947196"/>
            <a:ext cx="11712556" cy="5420782"/>
          </a:xfrm>
          <a:prstGeom prst="rect">
            <a:avLst/>
          </a:prstGeom>
          <a:solidFill>
            <a:srgbClr val="5AC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99D7F7"/>
              </a:solidFill>
              <a:effectLst/>
              <a:uLnTx/>
              <a:uFillTx/>
              <a:latin typeface="Arial"/>
              <a:ea typeface="ＭＳ Ｐゴシック"/>
              <a:cs typeface="+mn-cs"/>
            </a:endParaRPr>
          </a:p>
        </p:txBody>
      </p:sp>
      <p:pic>
        <p:nvPicPr>
          <p:cNvPr id="9" name="Image 8">
            <a:extLst>
              <a:ext uri="{FF2B5EF4-FFF2-40B4-BE49-F238E27FC236}">
                <a16:creationId xmlns:a16="http://schemas.microsoft.com/office/drawing/2014/main" id="{33013AB0-DD7E-1B41-8B98-E174EA08F6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sp>
        <p:nvSpPr>
          <p:cNvPr id="11" name="Espace réservé du titre 1">
            <a:extLst>
              <a:ext uri="{FF2B5EF4-FFF2-40B4-BE49-F238E27FC236}">
                <a16:creationId xmlns:a16="http://schemas.microsoft.com/office/drawing/2014/main" id="{653D29F6-6054-734C-BA42-797154AF98DA}"/>
              </a:ext>
            </a:extLst>
          </p:cNvPr>
          <p:cNvSpPr>
            <a:spLocks noGrp="1"/>
          </p:cNvSpPr>
          <p:nvPr>
            <p:ph type="ctrTitle" hasCustomPrompt="1"/>
          </p:nvPr>
        </p:nvSpPr>
        <p:spPr>
          <a:xfrm>
            <a:off x="734624" y="1214992"/>
            <a:ext cx="8114448" cy="4885190"/>
          </a:xfrm>
          <a:prstGeom prst="rect">
            <a:avLst/>
          </a:prstGeom>
        </p:spPr>
        <p:txBody>
          <a:bodyPr lIns="0" tIns="0" rIns="0" bIns="0" anchor="ctr"/>
          <a:lstStyle>
            <a:lvl1pPr marL="0" marR="0" indent="0" algn="l" defTabSz="912772" rtl="0" eaLnBrk="1" fontAlgn="base" latinLnBrk="0" hangingPunct="1">
              <a:lnSpc>
                <a:spcPct val="100000"/>
              </a:lnSpc>
              <a:spcBef>
                <a:spcPct val="0"/>
              </a:spcBef>
              <a:spcAft>
                <a:spcPct val="0"/>
              </a:spcAft>
              <a:buClrTx/>
              <a:buSzTx/>
              <a:buFontTx/>
              <a:buNone/>
              <a:tabLst/>
              <a:defRPr sz="2902" b="1" i="0" baseline="0">
                <a:solidFill>
                  <a:schemeClr val="bg1"/>
                </a:solidFill>
                <a:latin typeface="Marianne" panose="02000000000000000000" pitchFamily="2" charset="0"/>
              </a:defRPr>
            </a:lvl1pPr>
          </a:lstStyle>
          <a:p>
            <a:pPr marL="0" marR="0" lvl="0" indent="0" algn="l" defTabSz="912772" rtl="0" eaLnBrk="1" fontAlgn="base" latinLnBrk="0" hangingPunct="1">
              <a:lnSpc>
                <a:spcPct val="100000"/>
              </a:lnSpc>
              <a:spcBef>
                <a:spcPct val="0"/>
              </a:spcBef>
              <a:spcAft>
                <a:spcPct val="0"/>
              </a:spcAft>
              <a:buClrTx/>
              <a:buSzTx/>
              <a:buFontTx/>
              <a:buNone/>
              <a:tabLst/>
              <a:defRPr/>
            </a:pPr>
            <a:r>
              <a:rPr lang="fr-FR" noProof="0" dirty="0"/>
              <a:t>MODIFIEZ LE STYLE DU TITRE</a:t>
            </a:r>
          </a:p>
        </p:txBody>
      </p:sp>
      <p:pic>
        <p:nvPicPr>
          <p:cNvPr id="12" name="Image 11">
            <a:extLst>
              <a:ext uri="{FF2B5EF4-FFF2-40B4-BE49-F238E27FC236}">
                <a16:creationId xmlns:a16="http://schemas.microsoft.com/office/drawing/2014/main" id="{F99D3FD1-70EE-BB4B-8EC3-4495EC08C839}"/>
              </a:ext>
            </a:extLst>
          </p:cNvPr>
          <p:cNvPicPr>
            <a:picLocks noChangeAspect="1"/>
          </p:cNvPicPr>
          <p:nvPr userDrawn="1"/>
        </p:nvPicPr>
        <p:blipFill>
          <a:blip r:embed="rId3" cstate="email">
            <a:alphaModFix amt="70000"/>
            <a:extLst>
              <a:ext uri="{28A0092B-C50C-407E-A947-70E740481C1C}">
                <a14:useLocalDpi xmlns:a14="http://schemas.microsoft.com/office/drawing/2010/main"/>
              </a:ext>
            </a:extLst>
          </a:blip>
          <a:srcRect l="75" r="75"/>
          <a:stretch/>
        </p:blipFill>
        <p:spPr>
          <a:xfrm>
            <a:off x="5572409" y="2645273"/>
            <a:ext cx="6619591" cy="4212728"/>
          </a:xfrm>
          <a:prstGeom prst="rect">
            <a:avLst/>
          </a:prstGeom>
        </p:spPr>
      </p:pic>
      <p:pic>
        <p:nvPicPr>
          <p:cNvPr id="8" name="Image 7"/>
          <p:cNvPicPr>
            <a:picLocks noChangeAspect="1"/>
          </p:cNvPicPr>
          <p:nvPr userDrawn="1"/>
        </p:nvPicPr>
        <p:blipFill rotWithShape="1">
          <a:blip r:embed="rId4"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13" name="Imag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1403755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pitre fond image">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2C23C750-13C5-7149-9E8A-551AD46EFDE9}"/>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Espace réservé du titre 1">
            <a:extLst>
              <a:ext uri="{FF2B5EF4-FFF2-40B4-BE49-F238E27FC236}">
                <a16:creationId xmlns:a16="http://schemas.microsoft.com/office/drawing/2014/main" id="{C8D30BA1-D006-0A40-9165-D6348EB15D51}"/>
              </a:ext>
            </a:extLst>
          </p:cNvPr>
          <p:cNvSpPr>
            <a:spLocks noGrp="1"/>
          </p:cNvSpPr>
          <p:nvPr>
            <p:ph type="ctrTitle" hasCustomPrompt="1"/>
          </p:nvPr>
        </p:nvSpPr>
        <p:spPr>
          <a:xfrm>
            <a:off x="734624" y="1214992"/>
            <a:ext cx="8114448" cy="4885190"/>
          </a:xfrm>
          <a:prstGeom prst="rect">
            <a:avLst/>
          </a:prstGeom>
        </p:spPr>
        <p:txBody>
          <a:bodyPr lIns="0" tIns="0" rIns="0" bIns="0" anchor="ctr"/>
          <a:lstStyle>
            <a:lvl1pPr marL="0" marR="0" indent="0" algn="l" defTabSz="912772" rtl="0" eaLnBrk="1" fontAlgn="base" latinLnBrk="0" hangingPunct="1">
              <a:lnSpc>
                <a:spcPct val="100000"/>
              </a:lnSpc>
              <a:spcBef>
                <a:spcPct val="0"/>
              </a:spcBef>
              <a:spcAft>
                <a:spcPct val="0"/>
              </a:spcAft>
              <a:buClrTx/>
              <a:buSzTx/>
              <a:buFontTx/>
              <a:buNone/>
              <a:tabLst/>
              <a:defRPr sz="2902" b="1" i="0" baseline="0">
                <a:solidFill>
                  <a:schemeClr val="bg1"/>
                </a:solidFill>
                <a:latin typeface="Marianne" panose="02000000000000000000" pitchFamily="2" charset="0"/>
              </a:defRPr>
            </a:lvl1pPr>
          </a:lstStyle>
          <a:p>
            <a:pPr marL="0" marR="0" lvl="0" indent="0" algn="l" defTabSz="912772" rtl="0" eaLnBrk="1" fontAlgn="base" latinLnBrk="0" hangingPunct="1">
              <a:lnSpc>
                <a:spcPct val="100000"/>
              </a:lnSpc>
              <a:spcBef>
                <a:spcPct val="0"/>
              </a:spcBef>
              <a:spcAft>
                <a:spcPct val="0"/>
              </a:spcAft>
              <a:buClrTx/>
              <a:buSzTx/>
              <a:buFontTx/>
              <a:buNone/>
              <a:tabLst/>
              <a:defRPr/>
            </a:pPr>
            <a:r>
              <a:rPr lang="fr-FR" noProof="0" dirty="0"/>
              <a:t>MODIFIEZ LE STYLE DU TITRE</a:t>
            </a:r>
          </a:p>
        </p:txBody>
      </p:sp>
      <p:pic>
        <p:nvPicPr>
          <p:cNvPr id="6" name="Image 5">
            <a:extLst>
              <a:ext uri="{FF2B5EF4-FFF2-40B4-BE49-F238E27FC236}">
                <a16:creationId xmlns:a16="http://schemas.microsoft.com/office/drawing/2014/main" id="{6EECEAD8-FFEA-413E-BA9B-1A093472D0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pic>
        <p:nvPicPr>
          <p:cNvPr id="7" name="Image 6"/>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9" name="Imag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3282362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aquette 1">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10208860-1ACB-5242-82D9-E58DD04573F5}"/>
              </a:ext>
            </a:extLst>
          </p:cNvPr>
          <p:cNvSpPr>
            <a:spLocks noGrp="1"/>
          </p:cNvSpPr>
          <p:nvPr>
            <p:ph sz="half" idx="10"/>
          </p:nvPr>
        </p:nvSpPr>
        <p:spPr>
          <a:xfrm>
            <a:off x="489749" y="1161310"/>
            <a:ext cx="11222807" cy="2692610"/>
          </a:xfrm>
        </p:spPr>
        <p:txBody>
          <a:bodyPr lIns="0" tIns="0" rIns="0" bIns="0"/>
          <a:lstStyle>
            <a:lvl1pPr marL="241870" indent="-234672">
              <a:tabLst/>
              <a:defRPr sz="1814">
                <a:solidFill>
                  <a:srgbClr val="000000"/>
                </a:solidFill>
                <a:latin typeface="Marianne" panose="02000000000000000000" pitchFamily="2" charset="0"/>
              </a:defRPr>
            </a:lvl1pPr>
            <a:lvl2pPr marL="241870" indent="-234672">
              <a:tabLst/>
              <a:defRPr sz="1632">
                <a:solidFill>
                  <a:srgbClr val="000000"/>
                </a:solidFill>
                <a:latin typeface="Marianne" panose="02000000000000000000" pitchFamily="2" charset="0"/>
              </a:defRPr>
            </a:lvl2pPr>
            <a:lvl3pPr marL="241870" indent="-234672">
              <a:tabLst/>
              <a:defRPr sz="1451">
                <a:solidFill>
                  <a:srgbClr val="000000"/>
                </a:solidFill>
                <a:latin typeface="Marianne" panose="02000000000000000000" pitchFamily="2" charset="0"/>
              </a:defRPr>
            </a:lvl3pPr>
            <a:lvl4pPr marL="241870" indent="-234672">
              <a:tabLst/>
              <a:defRPr sz="1270">
                <a:solidFill>
                  <a:srgbClr val="000000"/>
                </a:solidFill>
                <a:latin typeface="Marianne" panose="02000000000000000000" pitchFamily="2" charset="0"/>
              </a:defRPr>
            </a:lvl4pPr>
            <a:lvl5pPr marL="241870" indent="-234672">
              <a:tabLst/>
              <a:defRPr sz="1270">
                <a:solidFill>
                  <a:srgbClr val="000000"/>
                </a:solidFill>
                <a:latin typeface="Marianne" panose="02000000000000000000" pitchFamily="2" charset="0"/>
              </a:defRPr>
            </a:lvl5pPr>
            <a:lvl6pPr>
              <a:defRPr sz="1632"/>
            </a:lvl6pPr>
            <a:lvl7pPr>
              <a:defRPr sz="1632"/>
            </a:lvl7pPr>
            <a:lvl8pPr>
              <a:defRPr sz="1632"/>
            </a:lvl8pPr>
            <a:lvl9pPr>
              <a:defRPr sz="163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23" name="Connecteur droit 22">
            <a:extLst>
              <a:ext uri="{FF2B5EF4-FFF2-40B4-BE49-F238E27FC236}">
                <a16:creationId xmlns:a16="http://schemas.microsoft.com/office/drawing/2014/main" id="{6EAFB93A-3D04-E34F-8733-60DFA872EDC2}"/>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25" name="Espace réservé pour une image  3">
            <a:extLst>
              <a:ext uri="{FF2B5EF4-FFF2-40B4-BE49-F238E27FC236}">
                <a16:creationId xmlns:a16="http://schemas.microsoft.com/office/drawing/2014/main" id="{FDD7E8DA-1BED-D940-8B63-B0BF4B09D685}"/>
              </a:ext>
            </a:extLst>
          </p:cNvPr>
          <p:cNvSpPr>
            <a:spLocks noGrp="1"/>
          </p:cNvSpPr>
          <p:nvPr>
            <p:ph type="pic" sz="quarter" idx="13"/>
          </p:nvPr>
        </p:nvSpPr>
        <p:spPr>
          <a:xfrm>
            <a:off x="489749" y="3859094"/>
            <a:ext cx="3466748" cy="2312949"/>
          </a:xfrm>
        </p:spPr>
        <p:txBody>
          <a:bodyPr/>
          <a:lstStyle/>
          <a:p>
            <a:r>
              <a:rPr lang="fr-FR"/>
              <a:t>Cliquez sur l'icône pour ajouter une image</a:t>
            </a:r>
          </a:p>
        </p:txBody>
      </p:sp>
      <p:sp>
        <p:nvSpPr>
          <p:cNvPr id="26" name="Espace réservé pour une image  3">
            <a:extLst>
              <a:ext uri="{FF2B5EF4-FFF2-40B4-BE49-F238E27FC236}">
                <a16:creationId xmlns:a16="http://schemas.microsoft.com/office/drawing/2014/main" id="{69368592-4E3E-F645-AEAF-FB1BB89CBC33}"/>
              </a:ext>
            </a:extLst>
          </p:cNvPr>
          <p:cNvSpPr>
            <a:spLocks noGrp="1"/>
          </p:cNvSpPr>
          <p:nvPr>
            <p:ph type="pic" sz="quarter" idx="14"/>
          </p:nvPr>
        </p:nvSpPr>
        <p:spPr>
          <a:xfrm>
            <a:off x="4362514" y="3859094"/>
            <a:ext cx="3464094" cy="2312949"/>
          </a:xfrm>
        </p:spPr>
        <p:txBody>
          <a:bodyPr/>
          <a:lstStyle/>
          <a:p>
            <a:r>
              <a:rPr lang="fr-FR"/>
              <a:t>Cliquez sur l'icône pour ajouter une image</a:t>
            </a:r>
          </a:p>
        </p:txBody>
      </p:sp>
      <p:sp>
        <p:nvSpPr>
          <p:cNvPr id="27" name="Espace réservé pour une image  3">
            <a:extLst>
              <a:ext uri="{FF2B5EF4-FFF2-40B4-BE49-F238E27FC236}">
                <a16:creationId xmlns:a16="http://schemas.microsoft.com/office/drawing/2014/main" id="{5391F702-B059-2846-8D51-69A754266C11}"/>
              </a:ext>
            </a:extLst>
          </p:cNvPr>
          <p:cNvSpPr>
            <a:spLocks noGrp="1"/>
          </p:cNvSpPr>
          <p:nvPr>
            <p:ph type="pic" sz="quarter" idx="15"/>
          </p:nvPr>
        </p:nvSpPr>
        <p:spPr>
          <a:xfrm>
            <a:off x="8232624" y="3859094"/>
            <a:ext cx="3470127" cy="2312949"/>
          </a:xfrm>
        </p:spPr>
        <p:txBody>
          <a:bodyPr/>
          <a:lstStyle/>
          <a:p>
            <a:r>
              <a:rPr lang="fr-FR"/>
              <a:t>Cliquez sur l'icône pour ajouter une image</a:t>
            </a:r>
          </a:p>
        </p:txBody>
      </p:sp>
      <p:pic>
        <p:nvPicPr>
          <p:cNvPr id="10" name="Image 9">
            <a:extLst>
              <a:ext uri="{FF2B5EF4-FFF2-40B4-BE49-F238E27FC236}">
                <a16:creationId xmlns:a16="http://schemas.microsoft.com/office/drawing/2014/main" id="{3ACC2E80-357B-407A-A055-BA4994393B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pic>
        <p:nvPicPr>
          <p:cNvPr id="9" name="Image 8"/>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12" name="Imag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3010295357"/>
      </p:ext>
    </p:extLst>
  </p:cSld>
  <p:clrMapOvr>
    <a:masterClrMapping/>
  </p:clrMapOvr>
  <p:extLst>
    <p:ext uri="{DCECCB84-F9BA-43D5-87BE-67443E8EF086}">
      <p15:sldGuideLst xmlns:p15="http://schemas.microsoft.com/office/powerpoint/2012/main">
        <p15:guide id="1" orient="horz" pos="2381">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aquett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5FE60-5AFD-5246-907F-69D15F86E751}"/>
              </a:ext>
            </a:extLst>
          </p:cNvPr>
          <p:cNvSpPr/>
          <p:nvPr userDrawn="1"/>
        </p:nvSpPr>
        <p:spPr>
          <a:xfrm>
            <a:off x="479444" y="3690242"/>
            <a:ext cx="11233112" cy="267773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Espace réservé du contenu 2">
            <a:extLst>
              <a:ext uri="{FF2B5EF4-FFF2-40B4-BE49-F238E27FC236}">
                <a16:creationId xmlns:a16="http://schemas.microsoft.com/office/drawing/2014/main" id="{10208860-1ACB-5242-82D9-E58DD04573F5}"/>
              </a:ext>
            </a:extLst>
          </p:cNvPr>
          <p:cNvSpPr>
            <a:spLocks noGrp="1"/>
          </p:cNvSpPr>
          <p:nvPr>
            <p:ph sz="half" idx="10"/>
          </p:nvPr>
        </p:nvSpPr>
        <p:spPr>
          <a:xfrm>
            <a:off x="489749" y="1161310"/>
            <a:ext cx="11222807" cy="2267690"/>
          </a:xfrm>
        </p:spPr>
        <p:txBody>
          <a:bodyPr lIns="0" tIns="0" rIns="0" bIns="0"/>
          <a:lstStyle>
            <a:lvl1pPr marL="241870" indent="-234672">
              <a:tabLst/>
              <a:defRPr sz="1814">
                <a:solidFill>
                  <a:srgbClr val="000000"/>
                </a:solidFill>
                <a:latin typeface="Marianne" panose="02000000000000000000" pitchFamily="2" charset="0"/>
              </a:defRPr>
            </a:lvl1pPr>
            <a:lvl2pPr marL="241870" indent="-234672">
              <a:tabLst/>
              <a:defRPr sz="1632">
                <a:solidFill>
                  <a:srgbClr val="000000"/>
                </a:solidFill>
                <a:latin typeface="Marianne" panose="02000000000000000000" pitchFamily="2" charset="0"/>
              </a:defRPr>
            </a:lvl2pPr>
            <a:lvl3pPr marL="241870" indent="-234672">
              <a:tabLst/>
              <a:defRPr sz="1451">
                <a:solidFill>
                  <a:srgbClr val="000000"/>
                </a:solidFill>
                <a:latin typeface="Marianne" panose="02000000000000000000" pitchFamily="2" charset="0"/>
              </a:defRPr>
            </a:lvl3pPr>
            <a:lvl4pPr marL="241870" indent="-234672">
              <a:tabLst/>
              <a:defRPr sz="1270">
                <a:solidFill>
                  <a:srgbClr val="000000"/>
                </a:solidFill>
                <a:latin typeface="Marianne" panose="02000000000000000000" pitchFamily="2" charset="0"/>
              </a:defRPr>
            </a:lvl4pPr>
            <a:lvl5pPr marL="241870" indent="-234672">
              <a:tabLst/>
              <a:defRPr sz="1270">
                <a:solidFill>
                  <a:srgbClr val="000000"/>
                </a:solidFill>
                <a:latin typeface="Marianne" panose="02000000000000000000" pitchFamily="2" charset="0"/>
              </a:defRPr>
            </a:lvl5pPr>
            <a:lvl6pPr>
              <a:defRPr sz="1632"/>
            </a:lvl6pPr>
            <a:lvl7pPr>
              <a:defRPr sz="1632"/>
            </a:lvl7pPr>
            <a:lvl8pPr>
              <a:defRPr sz="1632"/>
            </a:lvl8pPr>
            <a:lvl9pPr>
              <a:defRPr sz="163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7" name="Espace réservé du contenu 2">
            <a:extLst>
              <a:ext uri="{FF2B5EF4-FFF2-40B4-BE49-F238E27FC236}">
                <a16:creationId xmlns:a16="http://schemas.microsoft.com/office/drawing/2014/main" id="{81640D3F-4843-C748-9B3B-A5855515489F}"/>
              </a:ext>
            </a:extLst>
          </p:cNvPr>
          <p:cNvSpPr>
            <a:spLocks noGrp="1"/>
          </p:cNvSpPr>
          <p:nvPr>
            <p:ph sz="half" idx="12"/>
          </p:nvPr>
        </p:nvSpPr>
        <p:spPr>
          <a:xfrm>
            <a:off x="4362912" y="3904679"/>
            <a:ext cx="7153586" cy="2250223"/>
          </a:xfrm>
        </p:spPr>
        <p:txBody>
          <a:bodyPr lIns="0" tIns="0" rIns="0" bIns="0"/>
          <a:lstStyle>
            <a:lvl1pPr marL="241870" indent="-234672">
              <a:tabLst/>
              <a:defRPr sz="1814">
                <a:solidFill>
                  <a:srgbClr val="000000"/>
                </a:solidFill>
                <a:latin typeface="Marianne" panose="02000000000000000000" pitchFamily="2" charset="0"/>
              </a:defRPr>
            </a:lvl1pPr>
            <a:lvl2pPr marL="241870" indent="-234672">
              <a:tabLst/>
              <a:defRPr sz="1632">
                <a:solidFill>
                  <a:srgbClr val="000000"/>
                </a:solidFill>
                <a:latin typeface="Marianne" panose="02000000000000000000" pitchFamily="2" charset="0"/>
              </a:defRPr>
            </a:lvl2pPr>
            <a:lvl3pPr marL="241870" indent="-234672">
              <a:tabLst/>
              <a:defRPr sz="1451">
                <a:solidFill>
                  <a:srgbClr val="000000"/>
                </a:solidFill>
                <a:latin typeface="Marianne" panose="02000000000000000000" pitchFamily="2" charset="0"/>
              </a:defRPr>
            </a:lvl3pPr>
            <a:lvl4pPr marL="241870" indent="-234672">
              <a:tabLst/>
              <a:defRPr sz="1270">
                <a:solidFill>
                  <a:srgbClr val="000000"/>
                </a:solidFill>
                <a:latin typeface="Marianne" panose="02000000000000000000" pitchFamily="2" charset="0"/>
              </a:defRPr>
            </a:lvl4pPr>
            <a:lvl5pPr marL="241870" indent="-234672">
              <a:tabLst/>
              <a:defRPr sz="1270">
                <a:solidFill>
                  <a:srgbClr val="000000"/>
                </a:solidFill>
                <a:latin typeface="Marianne" panose="02000000000000000000" pitchFamily="2" charset="0"/>
              </a:defRPr>
            </a:lvl5pPr>
            <a:lvl6pPr>
              <a:defRPr sz="1632"/>
            </a:lvl6pPr>
            <a:lvl7pPr>
              <a:defRPr sz="1632"/>
            </a:lvl7pPr>
            <a:lvl8pPr>
              <a:defRPr sz="1632"/>
            </a:lvl8pPr>
            <a:lvl9pPr>
              <a:defRPr sz="163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23" name="Connecteur droit 22">
            <a:extLst>
              <a:ext uri="{FF2B5EF4-FFF2-40B4-BE49-F238E27FC236}">
                <a16:creationId xmlns:a16="http://schemas.microsoft.com/office/drawing/2014/main" id="{6EAFB93A-3D04-E34F-8733-60DFA872EDC2}"/>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283C5357-DFFD-FD4B-9418-C724B64BF60F}"/>
              </a:ext>
            </a:extLst>
          </p:cNvPr>
          <p:cNvSpPr>
            <a:spLocks noGrp="1"/>
          </p:cNvSpPr>
          <p:nvPr>
            <p:ph type="pic" sz="quarter" idx="13"/>
          </p:nvPr>
        </p:nvSpPr>
        <p:spPr>
          <a:xfrm>
            <a:off x="740809" y="3904397"/>
            <a:ext cx="3215688" cy="2250223"/>
          </a:xfrm>
        </p:spPr>
        <p:txBody>
          <a:bodyPr/>
          <a:lstStyle/>
          <a:p>
            <a:r>
              <a:rPr lang="fr-FR"/>
              <a:t>Cliquez sur l'icône pour ajouter une image</a:t>
            </a:r>
          </a:p>
        </p:txBody>
      </p:sp>
      <p:pic>
        <p:nvPicPr>
          <p:cNvPr id="9" name="Image 8">
            <a:extLst>
              <a:ext uri="{FF2B5EF4-FFF2-40B4-BE49-F238E27FC236}">
                <a16:creationId xmlns:a16="http://schemas.microsoft.com/office/drawing/2014/main" id="{D43042E3-56EE-47D0-8B18-70F9589A61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pic>
        <p:nvPicPr>
          <p:cNvPr id="10" name="Image 9"/>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12" name="Imag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3085979205"/>
      </p:ext>
    </p:extLst>
  </p:cSld>
  <p:clrMapOvr>
    <a:masterClrMapping/>
  </p:clrMapOvr>
  <p:extLst>
    <p:ext uri="{DCECCB84-F9BA-43D5-87BE-67443E8EF086}">
      <p15:sldGuideLst xmlns:p15="http://schemas.microsoft.com/office/powerpoint/2012/main">
        <p15:guide id="1" orient="horz" pos="2382">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quette 3">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10208860-1ACB-5242-82D9-E58DD04573F5}"/>
              </a:ext>
            </a:extLst>
          </p:cNvPr>
          <p:cNvSpPr>
            <a:spLocks noGrp="1"/>
          </p:cNvSpPr>
          <p:nvPr>
            <p:ph sz="half" idx="10"/>
          </p:nvPr>
        </p:nvSpPr>
        <p:spPr>
          <a:xfrm>
            <a:off x="4362513" y="1161310"/>
            <a:ext cx="7350043" cy="5206667"/>
          </a:xfrm>
        </p:spPr>
        <p:txBody>
          <a:bodyPr lIns="0" tIns="0" rIns="0" bIns="0"/>
          <a:lstStyle>
            <a:lvl1pPr marL="241870" indent="-234672">
              <a:tabLst/>
              <a:defRPr sz="1814">
                <a:solidFill>
                  <a:srgbClr val="000000"/>
                </a:solidFill>
                <a:latin typeface="Marianne" panose="02000000000000000000" pitchFamily="2" charset="0"/>
              </a:defRPr>
            </a:lvl1pPr>
            <a:lvl2pPr marL="241870" indent="-234672">
              <a:tabLst/>
              <a:defRPr sz="1632">
                <a:solidFill>
                  <a:srgbClr val="000000"/>
                </a:solidFill>
                <a:latin typeface="Marianne" panose="02000000000000000000" pitchFamily="2" charset="0"/>
              </a:defRPr>
            </a:lvl2pPr>
            <a:lvl3pPr marL="241870" indent="-234672">
              <a:tabLst/>
              <a:defRPr sz="1451">
                <a:solidFill>
                  <a:srgbClr val="000000"/>
                </a:solidFill>
                <a:latin typeface="Marianne" panose="02000000000000000000" pitchFamily="2" charset="0"/>
              </a:defRPr>
            </a:lvl3pPr>
            <a:lvl4pPr marL="241870" indent="-234672">
              <a:tabLst/>
              <a:defRPr sz="1270">
                <a:solidFill>
                  <a:srgbClr val="000000"/>
                </a:solidFill>
                <a:latin typeface="Marianne" panose="02000000000000000000" pitchFamily="2" charset="0"/>
              </a:defRPr>
            </a:lvl4pPr>
            <a:lvl5pPr marL="241870" indent="-234672">
              <a:tabLst/>
              <a:defRPr sz="1270">
                <a:solidFill>
                  <a:srgbClr val="000000"/>
                </a:solidFill>
                <a:latin typeface="Marianne" panose="02000000000000000000" pitchFamily="2" charset="0"/>
              </a:defRPr>
            </a:lvl5pPr>
            <a:lvl6pPr>
              <a:defRPr sz="1632"/>
            </a:lvl6pPr>
            <a:lvl7pPr>
              <a:defRPr sz="1632"/>
            </a:lvl7pPr>
            <a:lvl8pPr>
              <a:defRPr sz="1632"/>
            </a:lvl8pPr>
            <a:lvl9pPr>
              <a:defRPr sz="163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pour une image  3">
            <a:extLst>
              <a:ext uri="{FF2B5EF4-FFF2-40B4-BE49-F238E27FC236}">
                <a16:creationId xmlns:a16="http://schemas.microsoft.com/office/drawing/2014/main" id="{99C6C871-8DB3-3C4A-87B0-6EDFFA1D99F9}"/>
              </a:ext>
            </a:extLst>
          </p:cNvPr>
          <p:cNvSpPr>
            <a:spLocks noGrp="1"/>
          </p:cNvSpPr>
          <p:nvPr>
            <p:ph type="pic" sz="quarter" idx="13"/>
          </p:nvPr>
        </p:nvSpPr>
        <p:spPr>
          <a:xfrm>
            <a:off x="489750" y="1161310"/>
            <a:ext cx="3466747" cy="5206658"/>
          </a:xfrm>
        </p:spPr>
        <p:txBody>
          <a:bodyPr/>
          <a:lstStyle/>
          <a:p>
            <a:r>
              <a:rPr lang="fr-FR"/>
              <a:t>Cliquez sur l'icône pour ajouter une image</a:t>
            </a:r>
          </a:p>
        </p:txBody>
      </p:sp>
      <p:cxnSp>
        <p:nvCxnSpPr>
          <p:cNvPr id="23" name="Connecteur droit 22">
            <a:extLst>
              <a:ext uri="{FF2B5EF4-FFF2-40B4-BE49-F238E27FC236}">
                <a16:creationId xmlns:a16="http://schemas.microsoft.com/office/drawing/2014/main" id="{6EAFB93A-3D04-E34F-8733-60DFA872EDC2}"/>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2BA2C76-AA51-497E-8384-FE59AA5F78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pic>
        <p:nvPicPr>
          <p:cNvPr id="7" name="Image 6"/>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11" name="Imag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740701227"/>
      </p:ext>
    </p:extLst>
  </p:cSld>
  <p:clrMapOvr>
    <a:masterClrMapping/>
  </p:clrMapOvr>
  <p:extLst>
    <p:ext uri="{DCECCB84-F9BA-43D5-87BE-67443E8EF086}">
      <p15:sldGuideLst xmlns:p15="http://schemas.microsoft.com/office/powerpoint/2012/main">
        <p15:guide id="1" orient="horz" pos="2381">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aquette 4">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10208860-1ACB-5242-82D9-E58DD04573F5}"/>
              </a:ext>
            </a:extLst>
          </p:cNvPr>
          <p:cNvSpPr>
            <a:spLocks noGrp="1"/>
          </p:cNvSpPr>
          <p:nvPr>
            <p:ph sz="half" idx="10"/>
          </p:nvPr>
        </p:nvSpPr>
        <p:spPr>
          <a:xfrm>
            <a:off x="485203" y="1161310"/>
            <a:ext cx="7350043" cy="5206667"/>
          </a:xfrm>
        </p:spPr>
        <p:txBody>
          <a:bodyPr lIns="0" tIns="0" rIns="0" bIns="0"/>
          <a:lstStyle>
            <a:lvl1pPr marL="241870" indent="-234672">
              <a:tabLst/>
              <a:defRPr sz="1814">
                <a:solidFill>
                  <a:srgbClr val="000000"/>
                </a:solidFill>
                <a:latin typeface="Marianne" panose="02000000000000000000" pitchFamily="2" charset="0"/>
              </a:defRPr>
            </a:lvl1pPr>
            <a:lvl2pPr marL="241870" indent="-234672">
              <a:tabLst/>
              <a:defRPr sz="1632">
                <a:solidFill>
                  <a:srgbClr val="000000"/>
                </a:solidFill>
                <a:latin typeface="Marianne" panose="02000000000000000000" pitchFamily="2" charset="0"/>
              </a:defRPr>
            </a:lvl2pPr>
            <a:lvl3pPr marL="241870" indent="-234672">
              <a:tabLst/>
              <a:defRPr sz="1451">
                <a:solidFill>
                  <a:srgbClr val="000000"/>
                </a:solidFill>
                <a:latin typeface="Marianne" panose="02000000000000000000" pitchFamily="2" charset="0"/>
              </a:defRPr>
            </a:lvl3pPr>
            <a:lvl4pPr marL="241870" indent="-234672">
              <a:tabLst/>
              <a:defRPr sz="1270">
                <a:solidFill>
                  <a:srgbClr val="000000"/>
                </a:solidFill>
                <a:latin typeface="Marianne" panose="02000000000000000000" pitchFamily="2" charset="0"/>
              </a:defRPr>
            </a:lvl4pPr>
            <a:lvl5pPr marL="241870" indent="-234672">
              <a:tabLst/>
              <a:defRPr sz="1270">
                <a:solidFill>
                  <a:srgbClr val="000000"/>
                </a:solidFill>
                <a:latin typeface="Marianne" panose="02000000000000000000" pitchFamily="2" charset="0"/>
              </a:defRPr>
            </a:lvl5pPr>
            <a:lvl6pPr>
              <a:defRPr sz="1632"/>
            </a:lvl6pPr>
            <a:lvl7pPr>
              <a:defRPr sz="1632"/>
            </a:lvl7pPr>
            <a:lvl8pPr>
              <a:defRPr sz="1632"/>
            </a:lvl8pPr>
            <a:lvl9pPr>
              <a:defRPr sz="163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pour une image  3">
            <a:extLst>
              <a:ext uri="{FF2B5EF4-FFF2-40B4-BE49-F238E27FC236}">
                <a16:creationId xmlns:a16="http://schemas.microsoft.com/office/drawing/2014/main" id="{99C6C871-8DB3-3C4A-87B0-6EDFFA1D99F9}"/>
              </a:ext>
            </a:extLst>
          </p:cNvPr>
          <p:cNvSpPr>
            <a:spLocks noGrp="1"/>
          </p:cNvSpPr>
          <p:nvPr>
            <p:ph type="pic" sz="quarter" idx="13"/>
          </p:nvPr>
        </p:nvSpPr>
        <p:spPr>
          <a:xfrm>
            <a:off x="8235504" y="1161310"/>
            <a:ext cx="3477052" cy="5206658"/>
          </a:xfrm>
        </p:spPr>
        <p:txBody>
          <a:bodyPr/>
          <a:lstStyle/>
          <a:p>
            <a:r>
              <a:rPr lang="fr-FR"/>
              <a:t>Cliquez sur l'icône pour ajouter une image</a:t>
            </a:r>
          </a:p>
        </p:txBody>
      </p:sp>
      <p:cxnSp>
        <p:nvCxnSpPr>
          <p:cNvPr id="23" name="Connecteur droit 22">
            <a:extLst>
              <a:ext uri="{FF2B5EF4-FFF2-40B4-BE49-F238E27FC236}">
                <a16:creationId xmlns:a16="http://schemas.microsoft.com/office/drawing/2014/main" id="{6EAFB93A-3D04-E34F-8733-60DFA872EDC2}"/>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4A07A62D-6F7F-44DB-8C2F-D55988B6C7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pic>
        <p:nvPicPr>
          <p:cNvPr id="10" name="Image 9"/>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11" name="Imag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3428980970"/>
      </p:ext>
    </p:extLst>
  </p:cSld>
  <p:clrMapOvr>
    <a:masterClrMapping/>
  </p:clrMapOvr>
  <p:extLst>
    <p:ext uri="{DCECCB84-F9BA-43D5-87BE-67443E8EF086}">
      <p15:sldGuideLst xmlns:p15="http://schemas.microsoft.com/office/powerpoint/2012/main">
        <p15:guide id="1" orient="horz" pos="2381">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aquette 5 vide">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1F7BE8B-41C3-DF4C-9F4B-671374F9074C}"/>
              </a:ext>
            </a:extLst>
          </p:cNvPr>
          <p:cNvSpPr>
            <a:spLocks noGrp="1"/>
          </p:cNvSpPr>
          <p:nvPr>
            <p:ph sz="half" idx="10"/>
          </p:nvPr>
        </p:nvSpPr>
        <p:spPr>
          <a:xfrm>
            <a:off x="489749" y="1161310"/>
            <a:ext cx="11222807" cy="5206668"/>
          </a:xfrm>
        </p:spPr>
        <p:txBody>
          <a:bodyPr lIns="0" tIns="0" rIns="0" bIns="0"/>
          <a:lstStyle>
            <a:lvl1pPr marL="241870" indent="-234672">
              <a:tabLst/>
              <a:defRPr sz="1814">
                <a:solidFill>
                  <a:srgbClr val="000000"/>
                </a:solidFill>
                <a:latin typeface="Marianne" panose="02000000000000000000" pitchFamily="2" charset="0"/>
              </a:defRPr>
            </a:lvl1pPr>
            <a:lvl2pPr marL="241870" indent="-234672">
              <a:tabLst/>
              <a:defRPr sz="1632">
                <a:solidFill>
                  <a:srgbClr val="000000"/>
                </a:solidFill>
                <a:latin typeface="Marianne" panose="02000000000000000000" pitchFamily="2" charset="0"/>
              </a:defRPr>
            </a:lvl2pPr>
            <a:lvl3pPr marL="241870" indent="-234672">
              <a:tabLst/>
              <a:defRPr sz="1451">
                <a:solidFill>
                  <a:srgbClr val="000000"/>
                </a:solidFill>
                <a:latin typeface="Marianne" panose="02000000000000000000" pitchFamily="2" charset="0"/>
              </a:defRPr>
            </a:lvl3pPr>
            <a:lvl4pPr marL="241870" indent="-234672">
              <a:tabLst/>
              <a:defRPr sz="1270">
                <a:solidFill>
                  <a:srgbClr val="000000"/>
                </a:solidFill>
                <a:latin typeface="Marianne" panose="02000000000000000000" pitchFamily="2" charset="0"/>
              </a:defRPr>
            </a:lvl4pPr>
            <a:lvl5pPr marL="241870" indent="-234672">
              <a:tabLst/>
              <a:defRPr sz="1270">
                <a:solidFill>
                  <a:srgbClr val="000000"/>
                </a:solidFill>
                <a:latin typeface="Marianne" panose="02000000000000000000" pitchFamily="2" charset="0"/>
              </a:defRPr>
            </a:lvl5pPr>
            <a:lvl6pPr>
              <a:defRPr sz="1632"/>
            </a:lvl6pPr>
            <a:lvl7pPr>
              <a:defRPr sz="1632"/>
            </a:lvl7pPr>
            <a:lvl8pPr>
              <a:defRPr sz="1632"/>
            </a:lvl8pPr>
            <a:lvl9pPr>
              <a:defRPr sz="1632"/>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a:extLst>
              <a:ext uri="{FF2B5EF4-FFF2-40B4-BE49-F238E27FC236}">
                <a16:creationId xmlns:a16="http://schemas.microsoft.com/office/drawing/2014/main" id="{C79BE8E1-3D77-6543-875D-65F5AC4152E6}"/>
              </a:ext>
            </a:extLst>
          </p:cNvPr>
          <p:cNvCxnSpPr>
            <a:cxnSpLocks/>
          </p:cNvCxnSpPr>
          <p:nvPr userDrawn="1"/>
        </p:nvCxnSpPr>
        <p:spPr>
          <a:xfrm>
            <a:off x="479580" y="6367978"/>
            <a:ext cx="1123297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592FB460-6B88-401D-8F75-91566D20E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493" y="196453"/>
            <a:ext cx="1065696" cy="555079"/>
          </a:xfrm>
          <a:prstGeom prst="rect">
            <a:avLst/>
          </a:prstGeom>
        </p:spPr>
      </p:pic>
      <p:pic>
        <p:nvPicPr>
          <p:cNvPr id="7" name="Image 6"/>
          <p:cNvPicPr>
            <a:picLocks noChangeAspect="1"/>
          </p:cNvPicPr>
          <p:nvPr userDrawn="1"/>
        </p:nvPicPr>
        <p:blipFill rotWithShape="1">
          <a:blip r:embed="rId3" cstate="email">
            <a:extLst>
              <a:ext uri="{28A0092B-C50C-407E-A947-70E740481C1C}">
                <a14:useLocalDpi xmlns:a14="http://schemas.microsoft.com/office/drawing/2010/main"/>
              </a:ext>
            </a:extLst>
          </a:blip>
          <a:srcRect b="19827"/>
          <a:stretch/>
        </p:blipFill>
        <p:spPr>
          <a:xfrm>
            <a:off x="10275662" y="294089"/>
            <a:ext cx="627504" cy="450980"/>
          </a:xfrm>
          <a:prstGeom prst="rect">
            <a:avLst/>
          </a:prstGeom>
        </p:spPr>
      </p:pic>
      <p:pic>
        <p:nvPicPr>
          <p:cNvPr id="9" name="Imag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9348" y="294089"/>
            <a:ext cx="457150" cy="457174"/>
          </a:xfrm>
          <a:prstGeom prst="rect">
            <a:avLst/>
          </a:prstGeom>
        </p:spPr>
      </p:pic>
    </p:spTree>
    <p:extLst>
      <p:ext uri="{BB962C8B-B14F-4D97-AF65-F5344CB8AC3E}">
        <p14:creationId xmlns:p14="http://schemas.microsoft.com/office/powerpoint/2010/main" val="2453074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8625867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258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9.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7.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0.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8.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5.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7.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9.jp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theme" Target="../theme/theme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7.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9413F56-B815-498F-86BD-38058EFD2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AD02268-F669-4B22-AD4D-7984CFAB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BDD2B2-8EFC-46D4-94AC-0BBB9744D279}"/>
              </a:ext>
            </a:extLst>
          </p:cNvPr>
          <p:cNvSpPr>
            <a:spLocks noGrp="1"/>
          </p:cNvSpPr>
          <p:nvPr>
            <p:ph type="dt" sz="half" idx="2"/>
          </p:nvPr>
        </p:nvSpPr>
        <p:spPr>
          <a:xfrm>
            <a:off x="144000" y="65520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B7840-BB2F-44A1-BD74-910AFE8BB273}"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7728C07-7F08-4510-894F-6953C2B5A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DBBB4E-C466-46DF-B947-8F13143596AC}"/>
              </a:ext>
            </a:extLst>
          </p:cNvPr>
          <p:cNvSpPr>
            <a:spLocks noGrp="1"/>
          </p:cNvSpPr>
          <p:nvPr>
            <p:ph type="sldNum" sz="quarter" idx="4"/>
          </p:nvPr>
        </p:nvSpPr>
        <p:spPr>
          <a:xfrm>
            <a:off x="9288000" y="6552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42266-9CDB-452E-9537-33F8950156B7}" type="slidenum">
              <a:rPr lang="fr-FR" smtClean="0"/>
              <a:t>‹N°›</a:t>
            </a:fld>
            <a:endParaRPr lang="fr-FR"/>
          </a:p>
        </p:txBody>
      </p:sp>
    </p:spTree>
    <p:extLst>
      <p:ext uri="{BB962C8B-B14F-4D97-AF65-F5344CB8AC3E}">
        <p14:creationId xmlns:p14="http://schemas.microsoft.com/office/powerpoint/2010/main" val="4101823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C5649FA4-4786-4B7D-BB0A-1A0EF7AFB4FF}"/>
              </a:ext>
            </a:extLst>
          </p:cNvPr>
          <p:cNvSpPr>
            <a:spLocks noGrp="1" noChangeArrowheads="1"/>
          </p:cNvSpPr>
          <p:nvPr>
            <p:ph type="body" idx="1"/>
          </p:nvPr>
        </p:nvSpPr>
        <p:spPr bwMode="auto">
          <a:xfrm>
            <a:off x="609601" y="1368425"/>
            <a:ext cx="10960100" cy="451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t" anchorCtr="0" compatLnSpc="1">
            <a:prstTxWarp prst="textNoShape">
              <a:avLst/>
            </a:prstTxWarp>
          </a:bodyPr>
          <a:lstStyle/>
          <a:p>
            <a:pPr lvl="0"/>
            <a:r>
              <a:rPr lang="en-GB" altLang="fr-FR"/>
              <a:t>Fai clic per modificare il formato del testo della struttura</a:t>
            </a:r>
          </a:p>
          <a:p>
            <a:pPr lvl="1"/>
            <a:r>
              <a:rPr lang="en-GB" altLang="fr-FR"/>
              <a:t>Secondo livello struttura</a:t>
            </a:r>
          </a:p>
          <a:p>
            <a:pPr lvl="2"/>
            <a:r>
              <a:rPr lang="en-GB" altLang="fr-FR"/>
              <a:t>Terzo livello struttura</a:t>
            </a:r>
          </a:p>
          <a:p>
            <a:pPr lvl="3"/>
            <a:r>
              <a:rPr lang="en-GB" altLang="fr-FR"/>
              <a:t>Quarto livello struttura</a:t>
            </a:r>
          </a:p>
          <a:p>
            <a:pPr lvl="4"/>
            <a:r>
              <a:rPr lang="en-GB" altLang="fr-FR"/>
              <a:t>Quinto livello struttura</a:t>
            </a:r>
          </a:p>
          <a:p>
            <a:pPr lvl="4"/>
            <a:r>
              <a:rPr lang="en-GB" altLang="fr-FR"/>
              <a:t>Sesto livello struttura</a:t>
            </a:r>
          </a:p>
          <a:p>
            <a:pPr lvl="4"/>
            <a:r>
              <a:rPr lang="en-GB" altLang="fr-FR"/>
              <a:t>Settimo livello struttura</a:t>
            </a:r>
          </a:p>
        </p:txBody>
      </p:sp>
      <p:grpSp>
        <p:nvGrpSpPr>
          <p:cNvPr id="2051" name="Group 2">
            <a:extLst>
              <a:ext uri="{FF2B5EF4-FFF2-40B4-BE49-F238E27FC236}">
                <a16:creationId xmlns:a16="http://schemas.microsoft.com/office/drawing/2014/main" id="{487AD540-A364-4F3C-AE42-CB2011DE7DD9}"/>
              </a:ext>
            </a:extLst>
          </p:cNvPr>
          <p:cNvGrpSpPr>
            <a:grpSpLocks/>
          </p:cNvGrpSpPr>
          <p:nvPr/>
        </p:nvGrpSpPr>
        <p:grpSpPr bwMode="auto">
          <a:xfrm>
            <a:off x="1" y="6807200"/>
            <a:ext cx="12179300" cy="355600"/>
            <a:chOff x="0" y="4288"/>
            <a:chExt cx="5754" cy="224"/>
          </a:xfrm>
        </p:grpSpPr>
        <p:sp>
          <p:nvSpPr>
            <p:cNvPr id="2055" name="Rectangle 3">
              <a:extLst>
                <a:ext uri="{FF2B5EF4-FFF2-40B4-BE49-F238E27FC236}">
                  <a16:creationId xmlns:a16="http://schemas.microsoft.com/office/drawing/2014/main" id="{7A16D10C-5EF7-40F8-8796-06323842F4A8}"/>
                </a:ext>
              </a:extLst>
            </p:cNvPr>
            <p:cNvSpPr>
              <a:spLocks noChangeArrowheads="1"/>
            </p:cNvSpPr>
            <p:nvPr/>
          </p:nvSpPr>
          <p:spPr bwMode="auto">
            <a:xfrm>
              <a:off x="0" y="4288"/>
              <a:ext cx="1433" cy="219"/>
            </a:xfrm>
            <a:prstGeom prst="rect">
              <a:avLst/>
            </a:prstGeom>
            <a:solidFill>
              <a:srgbClr val="FFCC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2056" name="Rectangle 4">
              <a:extLst>
                <a:ext uri="{FF2B5EF4-FFF2-40B4-BE49-F238E27FC236}">
                  <a16:creationId xmlns:a16="http://schemas.microsoft.com/office/drawing/2014/main" id="{31553D78-5846-412A-8FAE-90C534FC9CF5}"/>
                </a:ext>
              </a:extLst>
            </p:cNvPr>
            <p:cNvSpPr>
              <a:spLocks noChangeArrowheads="1"/>
            </p:cNvSpPr>
            <p:nvPr/>
          </p:nvSpPr>
          <p:spPr bwMode="auto">
            <a:xfrm>
              <a:off x="1440" y="4288"/>
              <a:ext cx="1433" cy="219"/>
            </a:xfrm>
            <a:prstGeom prst="rect">
              <a:avLst/>
            </a:prstGeom>
            <a:solidFill>
              <a:srgbClr val="1CB8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2057" name="Rectangle 5">
              <a:extLst>
                <a:ext uri="{FF2B5EF4-FFF2-40B4-BE49-F238E27FC236}">
                  <a16:creationId xmlns:a16="http://schemas.microsoft.com/office/drawing/2014/main" id="{1AD248C2-1887-4EB2-83E9-2EAF6091CE87}"/>
                </a:ext>
              </a:extLst>
            </p:cNvPr>
            <p:cNvSpPr>
              <a:spLocks noChangeArrowheads="1"/>
            </p:cNvSpPr>
            <p:nvPr/>
          </p:nvSpPr>
          <p:spPr bwMode="auto">
            <a:xfrm>
              <a:off x="2878" y="4288"/>
              <a:ext cx="1433" cy="219"/>
            </a:xfrm>
            <a:prstGeom prst="rect">
              <a:avLst/>
            </a:prstGeom>
            <a:solidFill>
              <a:srgbClr val="15996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2058" name="Rectangle 6">
              <a:extLst>
                <a:ext uri="{FF2B5EF4-FFF2-40B4-BE49-F238E27FC236}">
                  <a16:creationId xmlns:a16="http://schemas.microsoft.com/office/drawing/2014/main" id="{AECCD342-1702-48B2-A0FF-3C7B86F644D5}"/>
                </a:ext>
              </a:extLst>
            </p:cNvPr>
            <p:cNvSpPr>
              <a:spLocks noChangeArrowheads="1"/>
            </p:cNvSpPr>
            <p:nvPr/>
          </p:nvSpPr>
          <p:spPr bwMode="auto">
            <a:xfrm>
              <a:off x="4315" y="4288"/>
              <a:ext cx="1433" cy="219"/>
            </a:xfrm>
            <a:prstGeom prst="rect">
              <a:avLst/>
            </a:prstGeom>
            <a:solidFill>
              <a:srgbClr val="98C22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2059" name="Line 7">
              <a:extLst>
                <a:ext uri="{FF2B5EF4-FFF2-40B4-BE49-F238E27FC236}">
                  <a16:creationId xmlns:a16="http://schemas.microsoft.com/office/drawing/2014/main" id="{A8972375-98FD-470F-A8A6-48C203827FA9}"/>
                </a:ext>
              </a:extLst>
            </p:cNvPr>
            <p:cNvSpPr>
              <a:spLocks noChangeShapeType="1"/>
            </p:cNvSpPr>
            <p:nvPr/>
          </p:nvSpPr>
          <p:spPr bwMode="auto">
            <a:xfrm>
              <a:off x="1440"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060" name="Line 8">
              <a:extLst>
                <a:ext uri="{FF2B5EF4-FFF2-40B4-BE49-F238E27FC236}">
                  <a16:creationId xmlns:a16="http://schemas.microsoft.com/office/drawing/2014/main" id="{EC368AE4-460E-4C75-982D-8512DBC6DD6D}"/>
                </a:ext>
              </a:extLst>
            </p:cNvPr>
            <p:cNvSpPr>
              <a:spLocks noChangeShapeType="1"/>
            </p:cNvSpPr>
            <p:nvPr/>
          </p:nvSpPr>
          <p:spPr bwMode="auto">
            <a:xfrm>
              <a:off x="2878"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061" name="Line 9">
              <a:extLst>
                <a:ext uri="{FF2B5EF4-FFF2-40B4-BE49-F238E27FC236}">
                  <a16:creationId xmlns:a16="http://schemas.microsoft.com/office/drawing/2014/main" id="{70BA71FC-B656-433D-B64C-59890451AFF5}"/>
                </a:ext>
              </a:extLst>
            </p:cNvPr>
            <p:cNvSpPr>
              <a:spLocks noChangeShapeType="1"/>
            </p:cNvSpPr>
            <p:nvPr/>
          </p:nvSpPr>
          <p:spPr bwMode="auto">
            <a:xfrm>
              <a:off x="4315"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062" name="Line 10">
              <a:extLst>
                <a:ext uri="{FF2B5EF4-FFF2-40B4-BE49-F238E27FC236}">
                  <a16:creationId xmlns:a16="http://schemas.microsoft.com/office/drawing/2014/main" id="{C8D1E5A0-7549-4BF7-9020-9CC693C1B9FC}"/>
                </a:ext>
              </a:extLst>
            </p:cNvPr>
            <p:cNvSpPr>
              <a:spLocks noChangeShapeType="1"/>
            </p:cNvSpPr>
            <p:nvPr/>
          </p:nvSpPr>
          <p:spPr bwMode="auto">
            <a:xfrm>
              <a:off x="0"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 name="Line 11">
              <a:extLst>
                <a:ext uri="{FF2B5EF4-FFF2-40B4-BE49-F238E27FC236}">
                  <a16:creationId xmlns:a16="http://schemas.microsoft.com/office/drawing/2014/main" id="{CA0F91F9-87BA-4561-AC00-24070EA4861F}"/>
                </a:ext>
              </a:extLst>
            </p:cNvPr>
            <p:cNvSpPr>
              <a:spLocks noChangeShapeType="1"/>
            </p:cNvSpPr>
            <p:nvPr/>
          </p:nvSpPr>
          <p:spPr bwMode="auto">
            <a:xfrm>
              <a:off x="5755"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064" name="Line 12">
              <a:extLst>
                <a:ext uri="{FF2B5EF4-FFF2-40B4-BE49-F238E27FC236}">
                  <a16:creationId xmlns:a16="http://schemas.microsoft.com/office/drawing/2014/main" id="{7102F6A0-2C77-4294-9FC5-1BECCEBBFB87}"/>
                </a:ext>
              </a:extLst>
            </p:cNvPr>
            <p:cNvSpPr>
              <a:spLocks noChangeShapeType="1"/>
            </p:cNvSpPr>
            <p:nvPr/>
          </p:nvSpPr>
          <p:spPr bwMode="auto">
            <a:xfrm>
              <a:off x="0" y="4288"/>
              <a:ext cx="5749" cy="0"/>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065" name="Line 13">
              <a:extLst>
                <a:ext uri="{FF2B5EF4-FFF2-40B4-BE49-F238E27FC236}">
                  <a16:creationId xmlns:a16="http://schemas.microsoft.com/office/drawing/2014/main" id="{3CC44159-CF25-4EA0-A96A-79B402CA6F83}"/>
                </a:ext>
              </a:extLst>
            </p:cNvPr>
            <p:cNvSpPr>
              <a:spLocks noChangeShapeType="1"/>
            </p:cNvSpPr>
            <p:nvPr/>
          </p:nvSpPr>
          <p:spPr bwMode="auto">
            <a:xfrm>
              <a:off x="0" y="4513"/>
              <a:ext cx="5749" cy="0"/>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grpSp>
      <p:sp>
        <p:nvSpPr>
          <p:cNvPr id="2052" name="Rectangle 14">
            <a:extLst>
              <a:ext uri="{FF2B5EF4-FFF2-40B4-BE49-F238E27FC236}">
                <a16:creationId xmlns:a16="http://schemas.microsoft.com/office/drawing/2014/main" id="{015AB021-1B52-418B-9679-F8C11E261EEC}"/>
              </a:ext>
            </a:extLst>
          </p:cNvPr>
          <p:cNvSpPr>
            <a:spLocks noGrp="1" noChangeArrowheads="1"/>
          </p:cNvSpPr>
          <p:nvPr>
            <p:ph type="title"/>
          </p:nvPr>
        </p:nvSpPr>
        <p:spPr bwMode="auto">
          <a:xfrm>
            <a:off x="624418" y="431800"/>
            <a:ext cx="10960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ctr" anchorCtr="0" compatLnSpc="1">
            <a:prstTxWarp prst="textNoShape">
              <a:avLst/>
            </a:prstTxWarp>
          </a:bodyPr>
          <a:lstStyle/>
          <a:p>
            <a:pPr lvl="0"/>
            <a:r>
              <a:rPr lang="en-GB" altLang="fr-FR"/>
              <a:t>Fai clic per modificare il formato del testo del titolo</a:t>
            </a:r>
          </a:p>
        </p:txBody>
      </p:sp>
      <p:sp>
        <p:nvSpPr>
          <p:cNvPr id="2063" name="Text Box 15">
            <a:extLst>
              <a:ext uri="{FF2B5EF4-FFF2-40B4-BE49-F238E27FC236}">
                <a16:creationId xmlns:a16="http://schemas.microsoft.com/office/drawing/2014/main" id="{8E8D90B5-E7B5-405C-9891-7F0BAA3B126B}"/>
              </a:ext>
            </a:extLst>
          </p:cNvPr>
          <p:cNvSpPr txBox="1">
            <a:spLocks noChangeArrowheads="1"/>
          </p:cNvSpPr>
          <p:nvPr/>
        </p:nvSpPr>
        <p:spPr bwMode="auto">
          <a:xfrm>
            <a:off x="9647767" y="6529388"/>
            <a:ext cx="2400300" cy="284162"/>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9pPr>
          </a:lstStyle>
          <a:p>
            <a:pPr algn="r" eaLnBrk="1" hangingPunct="1">
              <a:buSzPct val="100000"/>
              <a:defRPr/>
            </a:pPr>
            <a:fld id="{1473D406-63F4-4E65-9B08-52557BAB18AB}" type="slidenum">
              <a:rPr lang="en-GB" altLang="fr-FR" sz="900" smtClean="0"/>
              <a:pPr algn="r" eaLnBrk="1" hangingPunct="1">
                <a:buSzPct val="100000"/>
                <a:defRPr/>
              </a:pPr>
              <a:t>‹N°›</a:t>
            </a:fld>
            <a:endParaRPr lang="en-GB" altLang="fr-FR" sz="900"/>
          </a:p>
        </p:txBody>
      </p:sp>
      <p:pic>
        <p:nvPicPr>
          <p:cNvPr id="2054" name="Picture 16">
            <a:extLst>
              <a:ext uri="{FF2B5EF4-FFF2-40B4-BE49-F238E27FC236}">
                <a16:creationId xmlns:a16="http://schemas.microsoft.com/office/drawing/2014/main" id="{4F49A337-321C-422B-8E10-25149C2F26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13951" y="228600"/>
            <a:ext cx="1667933" cy="692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258407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2pPr>
      <a:lvl3pPr marL="1143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3pPr>
      <a:lvl4pPr marL="1600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4pPr>
      <a:lvl5pPr marL="20574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146" name="Group 1">
            <a:extLst>
              <a:ext uri="{FF2B5EF4-FFF2-40B4-BE49-F238E27FC236}">
                <a16:creationId xmlns:a16="http://schemas.microsoft.com/office/drawing/2014/main" id="{9A0FA941-AEAA-4FAC-981D-43425A8C036D}"/>
              </a:ext>
            </a:extLst>
          </p:cNvPr>
          <p:cNvGrpSpPr>
            <a:grpSpLocks/>
          </p:cNvGrpSpPr>
          <p:nvPr/>
        </p:nvGrpSpPr>
        <p:grpSpPr bwMode="auto">
          <a:xfrm>
            <a:off x="1" y="6807200"/>
            <a:ext cx="12179300" cy="355600"/>
            <a:chOff x="0" y="4288"/>
            <a:chExt cx="5754" cy="224"/>
          </a:xfrm>
        </p:grpSpPr>
        <p:sp>
          <p:nvSpPr>
            <p:cNvPr id="6152" name="Rectangle 2">
              <a:extLst>
                <a:ext uri="{FF2B5EF4-FFF2-40B4-BE49-F238E27FC236}">
                  <a16:creationId xmlns:a16="http://schemas.microsoft.com/office/drawing/2014/main" id="{1E44666E-BAEA-443F-8358-FA4637D05F28}"/>
                </a:ext>
              </a:extLst>
            </p:cNvPr>
            <p:cNvSpPr>
              <a:spLocks noChangeArrowheads="1"/>
            </p:cNvSpPr>
            <p:nvPr/>
          </p:nvSpPr>
          <p:spPr bwMode="auto">
            <a:xfrm>
              <a:off x="0" y="4288"/>
              <a:ext cx="1433" cy="219"/>
            </a:xfrm>
            <a:prstGeom prst="rect">
              <a:avLst/>
            </a:prstGeom>
            <a:solidFill>
              <a:srgbClr val="FDC60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6153" name="Rectangle 3">
              <a:extLst>
                <a:ext uri="{FF2B5EF4-FFF2-40B4-BE49-F238E27FC236}">
                  <a16:creationId xmlns:a16="http://schemas.microsoft.com/office/drawing/2014/main" id="{F23F7240-F7A7-4FE4-8B2B-DDD0A54A009C}"/>
                </a:ext>
              </a:extLst>
            </p:cNvPr>
            <p:cNvSpPr>
              <a:spLocks noChangeArrowheads="1"/>
            </p:cNvSpPr>
            <p:nvPr/>
          </p:nvSpPr>
          <p:spPr bwMode="auto">
            <a:xfrm>
              <a:off x="1440" y="4288"/>
              <a:ext cx="1433" cy="219"/>
            </a:xfrm>
            <a:prstGeom prst="rect">
              <a:avLst/>
            </a:prstGeom>
            <a:solidFill>
              <a:srgbClr val="1CB8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6154" name="Rectangle 4">
              <a:extLst>
                <a:ext uri="{FF2B5EF4-FFF2-40B4-BE49-F238E27FC236}">
                  <a16:creationId xmlns:a16="http://schemas.microsoft.com/office/drawing/2014/main" id="{CB9B2CC2-1834-4075-A9C1-331E87FCFBAD}"/>
                </a:ext>
              </a:extLst>
            </p:cNvPr>
            <p:cNvSpPr>
              <a:spLocks noChangeArrowheads="1"/>
            </p:cNvSpPr>
            <p:nvPr/>
          </p:nvSpPr>
          <p:spPr bwMode="auto">
            <a:xfrm>
              <a:off x="2878" y="4288"/>
              <a:ext cx="1433" cy="219"/>
            </a:xfrm>
            <a:prstGeom prst="rect">
              <a:avLst/>
            </a:prstGeom>
            <a:solidFill>
              <a:srgbClr val="15996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6155" name="Rectangle 5">
              <a:extLst>
                <a:ext uri="{FF2B5EF4-FFF2-40B4-BE49-F238E27FC236}">
                  <a16:creationId xmlns:a16="http://schemas.microsoft.com/office/drawing/2014/main" id="{37A5C649-FB77-4784-8DBC-723267D31D69}"/>
                </a:ext>
              </a:extLst>
            </p:cNvPr>
            <p:cNvSpPr>
              <a:spLocks noChangeArrowheads="1"/>
            </p:cNvSpPr>
            <p:nvPr/>
          </p:nvSpPr>
          <p:spPr bwMode="auto">
            <a:xfrm>
              <a:off x="4315" y="4288"/>
              <a:ext cx="1433" cy="219"/>
            </a:xfrm>
            <a:prstGeom prst="rect">
              <a:avLst/>
            </a:prstGeom>
            <a:solidFill>
              <a:srgbClr val="98C22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6156" name="Line 6">
              <a:extLst>
                <a:ext uri="{FF2B5EF4-FFF2-40B4-BE49-F238E27FC236}">
                  <a16:creationId xmlns:a16="http://schemas.microsoft.com/office/drawing/2014/main" id="{3941F0EA-5588-4E81-A000-0C6E9C7A5806}"/>
                </a:ext>
              </a:extLst>
            </p:cNvPr>
            <p:cNvSpPr>
              <a:spLocks noChangeShapeType="1"/>
            </p:cNvSpPr>
            <p:nvPr/>
          </p:nvSpPr>
          <p:spPr bwMode="auto">
            <a:xfrm>
              <a:off x="1440"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6157" name="Line 7">
              <a:extLst>
                <a:ext uri="{FF2B5EF4-FFF2-40B4-BE49-F238E27FC236}">
                  <a16:creationId xmlns:a16="http://schemas.microsoft.com/office/drawing/2014/main" id="{A7815AD6-8BE3-4EEA-AE35-5048EEA23D28}"/>
                </a:ext>
              </a:extLst>
            </p:cNvPr>
            <p:cNvSpPr>
              <a:spLocks noChangeShapeType="1"/>
            </p:cNvSpPr>
            <p:nvPr/>
          </p:nvSpPr>
          <p:spPr bwMode="auto">
            <a:xfrm>
              <a:off x="2878"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6158" name="Line 8">
              <a:extLst>
                <a:ext uri="{FF2B5EF4-FFF2-40B4-BE49-F238E27FC236}">
                  <a16:creationId xmlns:a16="http://schemas.microsoft.com/office/drawing/2014/main" id="{796DFEAD-6F01-4B9B-93B0-D81740314016}"/>
                </a:ext>
              </a:extLst>
            </p:cNvPr>
            <p:cNvSpPr>
              <a:spLocks noChangeShapeType="1"/>
            </p:cNvSpPr>
            <p:nvPr/>
          </p:nvSpPr>
          <p:spPr bwMode="auto">
            <a:xfrm>
              <a:off x="4315"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2" name="Line 9">
              <a:extLst>
                <a:ext uri="{FF2B5EF4-FFF2-40B4-BE49-F238E27FC236}">
                  <a16:creationId xmlns:a16="http://schemas.microsoft.com/office/drawing/2014/main" id="{8A94857C-D366-46D7-AD4C-F093428130EE}"/>
                </a:ext>
              </a:extLst>
            </p:cNvPr>
            <p:cNvSpPr>
              <a:spLocks noChangeShapeType="1"/>
            </p:cNvSpPr>
            <p:nvPr/>
          </p:nvSpPr>
          <p:spPr bwMode="auto">
            <a:xfrm>
              <a:off x="0"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6160" name="Line 10">
              <a:extLst>
                <a:ext uri="{FF2B5EF4-FFF2-40B4-BE49-F238E27FC236}">
                  <a16:creationId xmlns:a16="http://schemas.microsoft.com/office/drawing/2014/main" id="{D9CE7E3E-0E4D-4653-ACFA-A7ADAB930656}"/>
                </a:ext>
              </a:extLst>
            </p:cNvPr>
            <p:cNvSpPr>
              <a:spLocks noChangeShapeType="1"/>
            </p:cNvSpPr>
            <p:nvPr/>
          </p:nvSpPr>
          <p:spPr bwMode="auto">
            <a:xfrm>
              <a:off x="5755"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6161" name="Line 11">
              <a:extLst>
                <a:ext uri="{FF2B5EF4-FFF2-40B4-BE49-F238E27FC236}">
                  <a16:creationId xmlns:a16="http://schemas.microsoft.com/office/drawing/2014/main" id="{85CA5B58-B340-448D-BEAB-659A5EA0748A}"/>
                </a:ext>
              </a:extLst>
            </p:cNvPr>
            <p:cNvSpPr>
              <a:spLocks noChangeShapeType="1"/>
            </p:cNvSpPr>
            <p:nvPr/>
          </p:nvSpPr>
          <p:spPr bwMode="auto">
            <a:xfrm>
              <a:off x="0" y="4288"/>
              <a:ext cx="5749" cy="0"/>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6162" name="Line 12">
              <a:extLst>
                <a:ext uri="{FF2B5EF4-FFF2-40B4-BE49-F238E27FC236}">
                  <a16:creationId xmlns:a16="http://schemas.microsoft.com/office/drawing/2014/main" id="{D99EC68F-48B3-4F18-89EB-E7B319197414}"/>
                </a:ext>
              </a:extLst>
            </p:cNvPr>
            <p:cNvSpPr>
              <a:spLocks noChangeShapeType="1"/>
            </p:cNvSpPr>
            <p:nvPr/>
          </p:nvSpPr>
          <p:spPr bwMode="auto">
            <a:xfrm>
              <a:off x="0" y="4513"/>
              <a:ext cx="5749" cy="0"/>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grpSp>
      <p:pic>
        <p:nvPicPr>
          <p:cNvPr id="6147" name="Picture 13">
            <a:extLst>
              <a:ext uri="{FF2B5EF4-FFF2-40B4-BE49-F238E27FC236}">
                <a16:creationId xmlns:a16="http://schemas.microsoft.com/office/drawing/2014/main" id="{6E6F1259-B579-49C3-90DB-3AB6DB73D5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41600" y="1093789"/>
            <a:ext cx="8206317" cy="564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14">
            <a:extLst>
              <a:ext uri="{FF2B5EF4-FFF2-40B4-BE49-F238E27FC236}">
                <a16:creationId xmlns:a16="http://schemas.microsoft.com/office/drawing/2014/main" id="{39455DBB-8304-47FF-8DA1-29FC7B0EE3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39200" y="228600"/>
            <a:ext cx="2946400" cy="1824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9" name="Text Box 15">
            <a:extLst>
              <a:ext uri="{FF2B5EF4-FFF2-40B4-BE49-F238E27FC236}">
                <a16:creationId xmlns:a16="http://schemas.microsoft.com/office/drawing/2014/main" id="{E5D90398-F274-44B9-B113-6737AA8046E8}"/>
              </a:ext>
            </a:extLst>
          </p:cNvPr>
          <p:cNvSpPr txBox="1">
            <a:spLocks noChangeArrowheads="1"/>
          </p:cNvSpPr>
          <p:nvPr/>
        </p:nvSpPr>
        <p:spPr bwMode="auto">
          <a:xfrm>
            <a:off x="7632700" y="6165850"/>
            <a:ext cx="3744384" cy="431800"/>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rgbClr val="000000"/>
                </a:solidFill>
                <a:latin typeface="Arial" panose="020B0604020202020204" pitchFamily="34" charset="0"/>
                <a:cs typeface="Arial" panose="020B0604020202020204" pitchFamily="34" charset="0"/>
              </a:defRPr>
            </a:lvl9pPr>
          </a:lstStyle>
          <a:p>
            <a:pPr algn="r" eaLnBrk="1" hangingPunct="1">
              <a:buSzPct val="100000"/>
              <a:defRPr/>
            </a:pPr>
            <a:r>
              <a:rPr lang="en-GB" altLang="fr-FR" sz="1600" b="1" i="1">
                <a:solidFill>
                  <a:srgbClr val="595959"/>
                </a:solidFill>
              </a:rPr>
              <a:t>Project smedia</a:t>
            </a:r>
          </a:p>
        </p:txBody>
      </p:sp>
      <p:pic>
        <p:nvPicPr>
          <p:cNvPr id="6150" name="Picture 16">
            <a:extLst>
              <a:ext uri="{FF2B5EF4-FFF2-40B4-BE49-F238E27FC236}">
                <a16:creationId xmlns:a16="http://schemas.microsoft.com/office/drawing/2014/main" id="{DF5564E6-764B-4150-B42F-30DE25E041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44834" y="6165850"/>
            <a:ext cx="1748367" cy="344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17">
            <a:extLst>
              <a:ext uri="{FF2B5EF4-FFF2-40B4-BE49-F238E27FC236}">
                <a16:creationId xmlns:a16="http://schemas.microsoft.com/office/drawing/2014/main" id="{3DC8155F-99B4-4146-A595-B4AB33673F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306388"/>
            <a:ext cx="4876800" cy="3017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267676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2pPr>
      <a:lvl3pPr marL="1143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3pPr>
      <a:lvl4pPr marL="1600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4pPr>
      <a:lvl5pPr marL="20574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9413F56-B815-498F-86BD-38058EFD2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AD02268-F669-4B22-AD4D-7984CFAB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BDD2B2-8EFC-46D4-94AC-0BBB9744D279}"/>
              </a:ext>
            </a:extLst>
          </p:cNvPr>
          <p:cNvSpPr>
            <a:spLocks noGrp="1"/>
          </p:cNvSpPr>
          <p:nvPr>
            <p:ph type="dt" sz="half" idx="2"/>
          </p:nvPr>
        </p:nvSpPr>
        <p:spPr>
          <a:xfrm>
            <a:off x="144000" y="65520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7728C07-7F08-4510-894F-6953C2B5A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DBBB4E-C466-46DF-B947-8F13143596AC}"/>
              </a:ext>
            </a:extLst>
          </p:cNvPr>
          <p:cNvSpPr>
            <a:spLocks noGrp="1"/>
          </p:cNvSpPr>
          <p:nvPr>
            <p:ph type="sldNum" sz="quarter" idx="4"/>
          </p:nvPr>
        </p:nvSpPr>
        <p:spPr>
          <a:xfrm>
            <a:off x="9288000" y="6552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D1275-E6A0-4F1D-BC18-9F12B56C3B29}" type="slidenum">
              <a:rPr lang="fr-FR" smtClean="0"/>
              <a:t>‹N°›</a:t>
            </a:fld>
            <a:endParaRPr lang="fr-FR"/>
          </a:p>
        </p:txBody>
      </p:sp>
    </p:spTree>
    <p:extLst>
      <p:ext uri="{BB962C8B-B14F-4D97-AF65-F5344CB8AC3E}">
        <p14:creationId xmlns:p14="http://schemas.microsoft.com/office/powerpoint/2010/main" val="11749036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9413F56-B815-498F-86BD-38058EFD2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AD02268-F669-4B22-AD4D-7984CFAB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BDD2B2-8EFC-46D4-94AC-0BBB9744D279}"/>
              </a:ext>
            </a:extLst>
          </p:cNvPr>
          <p:cNvSpPr>
            <a:spLocks noGrp="1"/>
          </p:cNvSpPr>
          <p:nvPr>
            <p:ph type="dt" sz="half" idx="2"/>
          </p:nvPr>
        </p:nvSpPr>
        <p:spPr>
          <a:xfrm>
            <a:off x="144000" y="65520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7728C07-7F08-4510-894F-6953C2B5A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DBBB4E-C466-46DF-B947-8F13143596AC}"/>
              </a:ext>
            </a:extLst>
          </p:cNvPr>
          <p:cNvSpPr>
            <a:spLocks noGrp="1"/>
          </p:cNvSpPr>
          <p:nvPr>
            <p:ph type="sldNum" sz="quarter" idx="4"/>
          </p:nvPr>
        </p:nvSpPr>
        <p:spPr>
          <a:xfrm>
            <a:off x="9288000" y="6552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D1275-E6A0-4F1D-BC18-9F12B56C3B29}" type="slidenum">
              <a:rPr lang="fr-FR" smtClean="0"/>
              <a:t>‹N°›</a:t>
            </a:fld>
            <a:endParaRPr lang="fr-FR"/>
          </a:p>
        </p:txBody>
      </p:sp>
    </p:spTree>
    <p:extLst>
      <p:ext uri="{BB962C8B-B14F-4D97-AF65-F5344CB8AC3E}">
        <p14:creationId xmlns:p14="http://schemas.microsoft.com/office/powerpoint/2010/main" val="2864467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rgbClr val="FF393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9413F56-B815-498F-86BD-38058EFD2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AD02268-F669-4B22-AD4D-7984CFAB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BDD2B2-8EFC-46D4-94AC-0BBB9744D279}"/>
              </a:ext>
            </a:extLst>
          </p:cNvPr>
          <p:cNvSpPr>
            <a:spLocks noGrp="1"/>
          </p:cNvSpPr>
          <p:nvPr>
            <p:ph type="dt" sz="half" idx="2"/>
          </p:nvPr>
        </p:nvSpPr>
        <p:spPr>
          <a:xfrm>
            <a:off x="144000" y="65520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7728C07-7F08-4510-894F-6953C2B5A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DBBB4E-C466-46DF-B947-8F13143596AC}"/>
              </a:ext>
            </a:extLst>
          </p:cNvPr>
          <p:cNvSpPr>
            <a:spLocks noGrp="1"/>
          </p:cNvSpPr>
          <p:nvPr>
            <p:ph type="sldNum" sz="quarter" idx="4"/>
          </p:nvPr>
        </p:nvSpPr>
        <p:spPr>
          <a:xfrm>
            <a:off x="9288000" y="6552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D1275-E6A0-4F1D-BC18-9F12B56C3B29}" type="slidenum">
              <a:rPr lang="fr-FR" smtClean="0"/>
              <a:t>‹N°›</a:t>
            </a:fld>
            <a:endParaRPr lang="fr-FR"/>
          </a:p>
        </p:txBody>
      </p:sp>
    </p:spTree>
    <p:extLst>
      <p:ext uri="{BB962C8B-B14F-4D97-AF65-F5344CB8AC3E}">
        <p14:creationId xmlns:p14="http://schemas.microsoft.com/office/powerpoint/2010/main" val="36157850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rgbClr val="00CB4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9413F56-B815-498F-86BD-38058EFD2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AD02268-F669-4B22-AD4D-7984CFAB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BDD2B2-8EFC-46D4-94AC-0BBB9744D279}"/>
              </a:ext>
            </a:extLst>
          </p:cNvPr>
          <p:cNvSpPr>
            <a:spLocks noGrp="1"/>
          </p:cNvSpPr>
          <p:nvPr>
            <p:ph type="dt" sz="half" idx="2"/>
          </p:nvPr>
        </p:nvSpPr>
        <p:spPr>
          <a:xfrm>
            <a:off x="144000" y="65520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47072-F408-40F3-B970-2A6CD16819C8}"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F7728C07-7F08-4510-894F-6953C2B5A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DBBB4E-C466-46DF-B947-8F13143596AC}"/>
              </a:ext>
            </a:extLst>
          </p:cNvPr>
          <p:cNvSpPr>
            <a:spLocks noGrp="1"/>
          </p:cNvSpPr>
          <p:nvPr>
            <p:ph type="sldNum" sz="quarter" idx="4"/>
          </p:nvPr>
        </p:nvSpPr>
        <p:spPr>
          <a:xfrm>
            <a:off x="9288000" y="6552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D1275-E6A0-4F1D-BC18-9F12B56C3B29}" type="slidenum">
              <a:rPr lang="fr-FR" smtClean="0"/>
              <a:t>‹N°›</a:t>
            </a:fld>
            <a:endParaRPr lang="fr-FR"/>
          </a:p>
        </p:txBody>
      </p:sp>
    </p:spTree>
    <p:extLst>
      <p:ext uri="{BB962C8B-B14F-4D97-AF65-F5344CB8AC3E}">
        <p14:creationId xmlns:p14="http://schemas.microsoft.com/office/powerpoint/2010/main" val="40066103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00" rtl="0" eaLnBrk="1" latinLnBrk="0" hangingPunct="1">
        <a:lnSpc>
          <a:spcPct val="90000"/>
        </a:lnSpc>
        <a:spcBef>
          <a:spcPct val="0"/>
        </a:spcBef>
        <a:buNone/>
        <a:defRPr sz="4400" kern="1200">
          <a:solidFill>
            <a:srgbClr val="A053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73BF2C-8A11-4628-B69D-C6C3F337F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56A6646-E288-4272-90D7-42EF5D60E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4CF51B-6B2A-43C1-8684-113C7E60C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E11E4-CB9C-4889-88CA-D7420BA96DAB}" type="datetimeFigureOut">
              <a:rPr lang="fr-FR" smtClean="0"/>
              <a:t>12/10/2021</a:t>
            </a:fld>
            <a:endParaRPr lang="fr-FR"/>
          </a:p>
        </p:txBody>
      </p:sp>
      <p:sp>
        <p:nvSpPr>
          <p:cNvPr id="5" name="Espace réservé du pied de page 4">
            <a:extLst>
              <a:ext uri="{FF2B5EF4-FFF2-40B4-BE49-F238E27FC236}">
                <a16:creationId xmlns:a16="http://schemas.microsoft.com/office/drawing/2014/main" id="{7525462E-292B-4391-AE35-1A12BE564F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94E3FBD-E28A-4BF9-8382-1A1EDCB0F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AF080-2463-4ECC-9B0E-EB09772E1CDA}" type="slidenum">
              <a:rPr lang="fr-FR" smtClean="0"/>
              <a:t>‹N°›</a:t>
            </a:fld>
            <a:endParaRPr lang="fr-FR"/>
          </a:p>
        </p:txBody>
      </p:sp>
    </p:spTree>
    <p:extLst>
      <p:ext uri="{BB962C8B-B14F-4D97-AF65-F5344CB8AC3E}">
        <p14:creationId xmlns:p14="http://schemas.microsoft.com/office/powerpoint/2010/main" val="30517051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DF4B1-9597-48FB-9E66-DC5F3BDA30AD}" type="datetime1">
              <a:rPr lang="fr-FR" smtClean="0"/>
              <a:t>12/10/2021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F220F-A707-4FF8-AE16-AB592D7C3FB2}" type="slidenum">
              <a:rPr lang="fr-FR" smtClean="0"/>
              <a:t>‹N°›</a:t>
            </a:fld>
            <a:endParaRPr lang="fr-FR"/>
          </a:p>
        </p:txBody>
      </p:sp>
    </p:spTree>
    <p:extLst>
      <p:ext uri="{BB962C8B-B14F-4D97-AF65-F5344CB8AC3E}">
        <p14:creationId xmlns:p14="http://schemas.microsoft.com/office/powerpoint/2010/main" val="18658811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0">
            <a:extLst>
              <a:ext uri="{FF2B5EF4-FFF2-40B4-BE49-F238E27FC236}">
                <a16:creationId xmlns:a16="http://schemas.microsoft.com/office/drawing/2014/main" id="{1D39178C-D876-4DB8-B66C-3F0A17891880}"/>
              </a:ext>
            </a:extLst>
          </p:cNvPr>
          <p:cNvSpPr>
            <a:spLocks noGrp="1" noChangeArrowheads="1"/>
          </p:cNvSpPr>
          <p:nvPr>
            <p:ph type="body" idx="1"/>
          </p:nvPr>
        </p:nvSpPr>
        <p:spPr bwMode="auto">
          <a:xfrm>
            <a:off x="479580" y="1599673"/>
            <a:ext cx="10972801" cy="4526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ajouter un texte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9" name="ZoneTexte 8">
            <a:extLst>
              <a:ext uri="{FF2B5EF4-FFF2-40B4-BE49-F238E27FC236}">
                <a16:creationId xmlns:a16="http://schemas.microsoft.com/office/drawing/2014/main" id="{6C402255-1A53-0C43-82FB-AC04B61982AF}"/>
              </a:ext>
            </a:extLst>
          </p:cNvPr>
          <p:cNvSpPr txBox="1">
            <a:spLocks noChangeArrowheads="1"/>
          </p:cNvSpPr>
          <p:nvPr userDrawn="1"/>
        </p:nvSpPr>
        <p:spPr bwMode="auto">
          <a:xfrm>
            <a:off x="9687896" y="6467303"/>
            <a:ext cx="552960" cy="280770"/>
          </a:xfrm>
          <a:prstGeom prst="rect">
            <a:avLst/>
          </a:prstGeom>
          <a:noFill/>
          <a:ln>
            <a:noFill/>
          </a:ln>
        </p:spPr>
        <p:txBody>
          <a:bodyPr wrap="none" lIns="0" tIns="0" rIns="0" bIns="0"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10064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2772" rtl="0" eaLnBrk="1" fontAlgn="base" latinLnBrk="0" hangingPunct="1">
              <a:lnSpc>
                <a:spcPct val="100000"/>
              </a:lnSpc>
              <a:spcBef>
                <a:spcPct val="0"/>
              </a:spcBef>
              <a:spcAft>
                <a:spcPct val="0"/>
              </a:spcAft>
              <a:buClrTx/>
              <a:buSzTx/>
              <a:buFontTx/>
              <a:buNone/>
              <a:tabLst/>
              <a:defRPr/>
            </a:pPr>
            <a:fld id="{C2E984DB-8E26-4E68-9CB1-9AC00B4BAFEF}" type="slidenum">
              <a:rPr kumimoji="0" lang="fr-FR" altLang="fr-FR" sz="635" b="1" i="0" u="none" strike="noStrike" kern="1200" cap="none" spc="0" normalizeH="0" baseline="0" noProof="0" smtClean="0">
                <a:ln>
                  <a:noFill/>
                </a:ln>
                <a:solidFill>
                  <a:srgbClr val="000000"/>
                </a:solidFill>
                <a:effectLst/>
                <a:uLnTx/>
                <a:uFillTx/>
                <a:latin typeface="Marianne" panose="02000000000000000000" pitchFamily="2" charset="0"/>
                <a:ea typeface="ＭＳ Ｐゴシック" panose="020B0600070205080204" pitchFamily="34" charset="-128"/>
                <a:cs typeface="Arial" panose="020B0604020202020204" pitchFamily="34" charset="0"/>
              </a:rPr>
              <a:pPr marL="0" marR="0" lvl="0" indent="0" algn="r" defTabSz="912772" rtl="0" eaLnBrk="1" fontAlgn="base" latinLnBrk="0" hangingPunct="1">
                <a:lnSpc>
                  <a:spcPct val="100000"/>
                </a:lnSpc>
                <a:spcBef>
                  <a:spcPct val="0"/>
                </a:spcBef>
                <a:spcAft>
                  <a:spcPct val="0"/>
                </a:spcAft>
                <a:buClrTx/>
                <a:buSzTx/>
                <a:buFontTx/>
                <a:buNone/>
                <a:tabLst/>
                <a:defRPr/>
              </a:pPr>
              <a:t>‹N°›</a:t>
            </a:fld>
            <a:endParaRPr kumimoji="0" lang="fr-FR" altLang="fr-FR" sz="635" b="1" i="0" u="none" strike="noStrike" kern="1200" cap="none" spc="0" normalizeH="0" baseline="0" noProof="0" dirty="0">
              <a:ln>
                <a:noFill/>
              </a:ln>
              <a:solidFill>
                <a:srgbClr val="000000"/>
              </a:solidFill>
              <a:effectLst/>
              <a:uLnTx/>
              <a:uFillTx/>
              <a:latin typeface="Marianne" panose="02000000000000000000" pitchFamily="2"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0699502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Lst>
  <p:hf hdr="0" ftr="0"/>
  <p:txStyles>
    <p:titleStyle>
      <a:lvl1pPr algn="l" defTabSz="912772" rtl="0" eaLnBrk="1" fontAlgn="base" hangingPunct="1">
        <a:spcBef>
          <a:spcPct val="0"/>
        </a:spcBef>
        <a:spcAft>
          <a:spcPct val="0"/>
        </a:spcAft>
        <a:defRPr sz="2902" b="1">
          <a:solidFill>
            <a:srgbClr val="000000"/>
          </a:solidFill>
          <a:latin typeface="Marianne" panose="02000000000000000000" pitchFamily="2" charset="0"/>
          <a:ea typeface="+mj-ea"/>
          <a:cs typeface="+mj-cs"/>
        </a:defRPr>
      </a:lvl1pPr>
      <a:lvl2pPr algn="l" defTabSz="912772" rtl="0" eaLnBrk="1" fontAlgn="base" hangingPunct="1">
        <a:spcBef>
          <a:spcPct val="0"/>
        </a:spcBef>
        <a:spcAft>
          <a:spcPct val="0"/>
        </a:spcAft>
        <a:defRPr sz="2902" b="1">
          <a:solidFill>
            <a:srgbClr val="005E8B"/>
          </a:solidFill>
          <a:latin typeface="Arial" charset="0"/>
          <a:ea typeface="ＭＳ Ｐゴシック" pitchFamily="34" charset="-128"/>
        </a:defRPr>
      </a:lvl2pPr>
      <a:lvl3pPr algn="l" defTabSz="912772" rtl="0" eaLnBrk="1" fontAlgn="base" hangingPunct="1">
        <a:spcBef>
          <a:spcPct val="0"/>
        </a:spcBef>
        <a:spcAft>
          <a:spcPct val="0"/>
        </a:spcAft>
        <a:defRPr sz="2902" b="1">
          <a:solidFill>
            <a:srgbClr val="005E8B"/>
          </a:solidFill>
          <a:latin typeface="Arial" charset="0"/>
          <a:ea typeface="ＭＳ Ｐゴシック" pitchFamily="34" charset="-128"/>
        </a:defRPr>
      </a:lvl3pPr>
      <a:lvl4pPr algn="l" defTabSz="912772" rtl="0" eaLnBrk="1" fontAlgn="base" hangingPunct="1">
        <a:spcBef>
          <a:spcPct val="0"/>
        </a:spcBef>
        <a:spcAft>
          <a:spcPct val="0"/>
        </a:spcAft>
        <a:defRPr sz="2902" b="1">
          <a:solidFill>
            <a:srgbClr val="005E8B"/>
          </a:solidFill>
          <a:latin typeface="Arial" charset="0"/>
          <a:ea typeface="ＭＳ Ｐゴシック" pitchFamily="34" charset="-128"/>
        </a:defRPr>
      </a:lvl4pPr>
      <a:lvl5pPr algn="l" defTabSz="912772" rtl="0" eaLnBrk="1" fontAlgn="base" hangingPunct="1">
        <a:spcBef>
          <a:spcPct val="0"/>
        </a:spcBef>
        <a:spcAft>
          <a:spcPct val="0"/>
        </a:spcAft>
        <a:defRPr sz="2902" b="1">
          <a:solidFill>
            <a:srgbClr val="005E8B"/>
          </a:solidFill>
          <a:latin typeface="Arial" charset="0"/>
          <a:ea typeface="ＭＳ Ｐゴシック" pitchFamily="34" charset="-128"/>
        </a:defRPr>
      </a:lvl5pPr>
      <a:lvl6pPr marL="414635" algn="l" defTabSz="912772" rtl="0" eaLnBrk="1" fontAlgn="base" hangingPunct="1">
        <a:spcBef>
          <a:spcPct val="0"/>
        </a:spcBef>
        <a:spcAft>
          <a:spcPct val="0"/>
        </a:spcAft>
        <a:defRPr sz="2902" b="1">
          <a:solidFill>
            <a:srgbClr val="00965E"/>
          </a:solidFill>
          <a:latin typeface="Arial" charset="0"/>
          <a:ea typeface="ＭＳ Ｐゴシック" pitchFamily="34" charset="-128"/>
        </a:defRPr>
      </a:lvl6pPr>
      <a:lvl7pPr marL="829269" algn="l" defTabSz="912772" rtl="0" eaLnBrk="1" fontAlgn="base" hangingPunct="1">
        <a:spcBef>
          <a:spcPct val="0"/>
        </a:spcBef>
        <a:spcAft>
          <a:spcPct val="0"/>
        </a:spcAft>
        <a:defRPr sz="2902" b="1">
          <a:solidFill>
            <a:srgbClr val="00965E"/>
          </a:solidFill>
          <a:latin typeface="Arial" charset="0"/>
          <a:ea typeface="ＭＳ Ｐゴシック" pitchFamily="34" charset="-128"/>
        </a:defRPr>
      </a:lvl7pPr>
      <a:lvl8pPr marL="1243904" algn="l" defTabSz="912772" rtl="0" eaLnBrk="1" fontAlgn="base" hangingPunct="1">
        <a:spcBef>
          <a:spcPct val="0"/>
        </a:spcBef>
        <a:spcAft>
          <a:spcPct val="0"/>
        </a:spcAft>
        <a:defRPr sz="2902" b="1">
          <a:solidFill>
            <a:srgbClr val="00965E"/>
          </a:solidFill>
          <a:latin typeface="Arial" charset="0"/>
          <a:ea typeface="ＭＳ Ｐゴシック" pitchFamily="34" charset="-128"/>
        </a:defRPr>
      </a:lvl8pPr>
      <a:lvl9pPr marL="1658539" algn="l" defTabSz="912772" rtl="0" eaLnBrk="1" fontAlgn="base" hangingPunct="1">
        <a:spcBef>
          <a:spcPct val="0"/>
        </a:spcBef>
        <a:spcAft>
          <a:spcPct val="0"/>
        </a:spcAft>
        <a:defRPr sz="2902" b="1">
          <a:solidFill>
            <a:srgbClr val="00965E"/>
          </a:solidFill>
          <a:latin typeface="Arial" charset="0"/>
          <a:ea typeface="ＭＳ Ｐゴシック" pitchFamily="34" charset="-128"/>
        </a:defRPr>
      </a:lvl9pPr>
    </p:titleStyle>
    <p:bodyStyle>
      <a:lvl1pPr marL="342649" indent="-342649" algn="l" defTabSz="912772" rtl="0" eaLnBrk="1" fontAlgn="base" hangingPunct="1">
        <a:spcBef>
          <a:spcPct val="20000"/>
        </a:spcBef>
        <a:spcAft>
          <a:spcPct val="0"/>
        </a:spcAft>
        <a:buFont typeface="Arial" panose="020B0604020202020204" pitchFamily="34" charset="0"/>
        <a:buChar char="•"/>
        <a:defRPr sz="2177" b="1">
          <a:solidFill>
            <a:srgbClr val="000000"/>
          </a:solidFill>
          <a:latin typeface="Marianne" panose="02000000000000000000" pitchFamily="2" charset="0"/>
          <a:ea typeface="+mn-ea"/>
          <a:cs typeface="+mn-cs"/>
        </a:defRPr>
      </a:lvl1pPr>
      <a:lvl2pPr marL="741448" indent="-285061" algn="l" defTabSz="912772" rtl="0" eaLnBrk="1" fontAlgn="base" hangingPunct="1">
        <a:spcBef>
          <a:spcPct val="20000"/>
        </a:spcBef>
        <a:spcAft>
          <a:spcPct val="0"/>
        </a:spcAft>
        <a:buFont typeface="Arial" panose="020B0604020202020204" pitchFamily="34" charset="0"/>
        <a:buChar char="&gt;"/>
        <a:defRPr sz="1995">
          <a:solidFill>
            <a:srgbClr val="000000"/>
          </a:solidFill>
          <a:latin typeface="Marianne" panose="02000000000000000000" pitchFamily="2" charset="0"/>
          <a:ea typeface="+mn-ea"/>
        </a:defRPr>
      </a:lvl2pPr>
      <a:lvl3pPr marL="1141686" indent="-227473" algn="l" defTabSz="912772" rtl="0" eaLnBrk="1" fontAlgn="base" hangingPunct="1">
        <a:spcBef>
          <a:spcPct val="20000"/>
        </a:spcBef>
        <a:spcAft>
          <a:spcPct val="0"/>
        </a:spcAft>
        <a:buFont typeface="Arial" panose="020B0604020202020204" pitchFamily="34" charset="0"/>
        <a:buChar char="•"/>
        <a:defRPr sz="1814">
          <a:solidFill>
            <a:srgbClr val="000000"/>
          </a:solidFill>
          <a:latin typeface="Marianne" panose="02000000000000000000" pitchFamily="2" charset="0"/>
          <a:ea typeface="+mn-ea"/>
        </a:defRPr>
      </a:lvl3pPr>
      <a:lvl4pPr marL="1599511" indent="-227473" algn="l" defTabSz="912772" rtl="0" eaLnBrk="1" fontAlgn="base" hangingPunct="1">
        <a:spcBef>
          <a:spcPct val="20000"/>
        </a:spcBef>
        <a:spcAft>
          <a:spcPct val="0"/>
        </a:spcAft>
        <a:buFont typeface="Arial" panose="020B0604020202020204" pitchFamily="34" charset="0"/>
        <a:buChar char="–"/>
        <a:defRPr sz="1814">
          <a:solidFill>
            <a:srgbClr val="000000"/>
          </a:solidFill>
          <a:latin typeface="Marianne" panose="02000000000000000000" pitchFamily="2" charset="0"/>
          <a:ea typeface="+mn-ea"/>
        </a:defRPr>
      </a:lvl4pPr>
      <a:lvl5pPr marL="2241619" indent="-414635" algn="l" defTabSz="912772" rtl="0" eaLnBrk="1" fontAlgn="base" hangingPunct="1">
        <a:spcBef>
          <a:spcPct val="20000"/>
        </a:spcBef>
        <a:spcAft>
          <a:spcPct val="0"/>
        </a:spcAft>
        <a:buFont typeface="Arial" panose="020B0604020202020204" pitchFamily="34" charset="0"/>
        <a:buChar char="-"/>
        <a:defRPr sz="1814">
          <a:solidFill>
            <a:srgbClr val="000000"/>
          </a:solidFill>
          <a:latin typeface="Marianne" panose="02000000000000000000" pitchFamily="2" charset="0"/>
          <a:ea typeface="+mn-ea"/>
        </a:defRPr>
      </a:lvl5pPr>
      <a:lvl6pPr marL="2656254" indent="-414635" algn="l" defTabSz="912772" rtl="0" eaLnBrk="1" fontAlgn="base" hangingPunct="1">
        <a:spcBef>
          <a:spcPct val="20000"/>
        </a:spcBef>
        <a:spcAft>
          <a:spcPct val="0"/>
        </a:spcAft>
        <a:buFont typeface="Arial" charset="0"/>
        <a:buChar char="-"/>
        <a:defRPr sz="1814">
          <a:solidFill>
            <a:schemeClr val="tx1"/>
          </a:solidFill>
          <a:latin typeface="+mn-lt"/>
          <a:ea typeface="+mn-ea"/>
        </a:defRPr>
      </a:lvl6pPr>
      <a:lvl7pPr marL="3070889" indent="-414635" algn="l" defTabSz="912772" rtl="0" eaLnBrk="1" fontAlgn="base" hangingPunct="1">
        <a:spcBef>
          <a:spcPct val="20000"/>
        </a:spcBef>
        <a:spcAft>
          <a:spcPct val="0"/>
        </a:spcAft>
        <a:buFont typeface="Arial" charset="0"/>
        <a:buChar char="-"/>
        <a:defRPr sz="1814">
          <a:solidFill>
            <a:schemeClr val="tx1"/>
          </a:solidFill>
          <a:latin typeface="+mn-lt"/>
          <a:ea typeface="+mn-ea"/>
        </a:defRPr>
      </a:lvl7pPr>
      <a:lvl8pPr marL="3485523" indent="-414635" algn="l" defTabSz="912772" rtl="0" eaLnBrk="1" fontAlgn="base" hangingPunct="1">
        <a:spcBef>
          <a:spcPct val="20000"/>
        </a:spcBef>
        <a:spcAft>
          <a:spcPct val="0"/>
        </a:spcAft>
        <a:buFont typeface="Arial" charset="0"/>
        <a:buChar char="-"/>
        <a:defRPr sz="1814">
          <a:solidFill>
            <a:schemeClr val="tx1"/>
          </a:solidFill>
          <a:latin typeface="+mn-lt"/>
          <a:ea typeface="+mn-ea"/>
        </a:defRPr>
      </a:lvl8pPr>
      <a:lvl9pPr marL="3900158" indent="-414635" algn="l" defTabSz="912772" rtl="0" eaLnBrk="1" fontAlgn="base" hangingPunct="1">
        <a:spcBef>
          <a:spcPct val="20000"/>
        </a:spcBef>
        <a:spcAft>
          <a:spcPct val="0"/>
        </a:spcAft>
        <a:buFont typeface="Arial" charset="0"/>
        <a:buChar char="-"/>
        <a:defRPr sz="1814">
          <a:solidFill>
            <a:schemeClr val="tx1"/>
          </a:solidFill>
          <a:latin typeface="+mn-lt"/>
          <a:ea typeface="+mn-ea"/>
        </a:defRPr>
      </a:lvl9pPr>
    </p:bodyStyle>
    <p:otherStyle>
      <a:defPPr>
        <a:defRPr lang="fr-FR"/>
      </a:defPPr>
      <a:lvl1pPr marL="0" algn="l" defTabSz="829269" rtl="0" eaLnBrk="1" latinLnBrk="0" hangingPunct="1">
        <a:defRPr sz="1632" kern="1200">
          <a:solidFill>
            <a:schemeClr val="tx1"/>
          </a:solidFill>
          <a:latin typeface="+mn-lt"/>
          <a:ea typeface="+mn-ea"/>
          <a:cs typeface="+mn-cs"/>
        </a:defRPr>
      </a:lvl1pPr>
      <a:lvl2pPr marL="414635" algn="l" defTabSz="829269" rtl="0" eaLnBrk="1" latinLnBrk="0" hangingPunct="1">
        <a:defRPr sz="1632" kern="1200">
          <a:solidFill>
            <a:schemeClr val="tx1"/>
          </a:solidFill>
          <a:latin typeface="+mn-lt"/>
          <a:ea typeface="+mn-ea"/>
          <a:cs typeface="+mn-cs"/>
        </a:defRPr>
      </a:lvl2pPr>
      <a:lvl3pPr marL="829269" algn="l" defTabSz="829269" rtl="0" eaLnBrk="1" latinLnBrk="0" hangingPunct="1">
        <a:defRPr sz="1632" kern="1200">
          <a:solidFill>
            <a:schemeClr val="tx1"/>
          </a:solidFill>
          <a:latin typeface="+mn-lt"/>
          <a:ea typeface="+mn-ea"/>
          <a:cs typeface="+mn-cs"/>
        </a:defRPr>
      </a:lvl3pPr>
      <a:lvl4pPr marL="1243904" algn="l" defTabSz="829269" rtl="0" eaLnBrk="1" latinLnBrk="0" hangingPunct="1">
        <a:defRPr sz="1632" kern="1200">
          <a:solidFill>
            <a:schemeClr val="tx1"/>
          </a:solidFill>
          <a:latin typeface="+mn-lt"/>
          <a:ea typeface="+mn-ea"/>
          <a:cs typeface="+mn-cs"/>
        </a:defRPr>
      </a:lvl4pPr>
      <a:lvl5pPr marL="1658539" algn="l" defTabSz="829269" rtl="0" eaLnBrk="1" latinLnBrk="0" hangingPunct="1">
        <a:defRPr sz="1632" kern="1200">
          <a:solidFill>
            <a:schemeClr val="tx1"/>
          </a:solidFill>
          <a:latin typeface="+mn-lt"/>
          <a:ea typeface="+mn-ea"/>
          <a:cs typeface="+mn-cs"/>
        </a:defRPr>
      </a:lvl5pPr>
      <a:lvl6pPr marL="2073173" algn="l" defTabSz="829269" rtl="0" eaLnBrk="1" latinLnBrk="0" hangingPunct="1">
        <a:defRPr sz="1632" kern="1200">
          <a:solidFill>
            <a:schemeClr val="tx1"/>
          </a:solidFill>
          <a:latin typeface="+mn-lt"/>
          <a:ea typeface="+mn-ea"/>
          <a:cs typeface="+mn-cs"/>
        </a:defRPr>
      </a:lvl6pPr>
      <a:lvl7pPr marL="2487808" algn="l" defTabSz="829269" rtl="0" eaLnBrk="1" latinLnBrk="0" hangingPunct="1">
        <a:defRPr sz="1632" kern="1200">
          <a:solidFill>
            <a:schemeClr val="tx1"/>
          </a:solidFill>
          <a:latin typeface="+mn-lt"/>
          <a:ea typeface="+mn-ea"/>
          <a:cs typeface="+mn-cs"/>
        </a:defRPr>
      </a:lvl7pPr>
      <a:lvl8pPr marL="2902443" algn="l" defTabSz="829269" rtl="0" eaLnBrk="1" latinLnBrk="0" hangingPunct="1">
        <a:defRPr sz="1632" kern="1200">
          <a:solidFill>
            <a:schemeClr val="tx1"/>
          </a:solidFill>
          <a:latin typeface="+mn-lt"/>
          <a:ea typeface="+mn-ea"/>
          <a:cs typeface="+mn-cs"/>
        </a:defRPr>
      </a:lvl8pPr>
      <a:lvl9pPr marL="3317077" algn="l" defTabSz="829269" rtl="0" eaLnBrk="1" latinLnBrk="0" hangingPunct="1">
        <a:defRPr sz="163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8135">
          <p15:clr>
            <a:srgbClr val="F26B43"/>
          </p15:clr>
        </p15:guide>
        <p15:guide id="3" pos="3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122" name="Group 1">
            <a:extLst>
              <a:ext uri="{FF2B5EF4-FFF2-40B4-BE49-F238E27FC236}">
                <a16:creationId xmlns:a16="http://schemas.microsoft.com/office/drawing/2014/main" id="{A570C1B8-4727-4143-8BA8-596FDF544B5F}"/>
              </a:ext>
            </a:extLst>
          </p:cNvPr>
          <p:cNvGrpSpPr>
            <a:grpSpLocks/>
          </p:cNvGrpSpPr>
          <p:nvPr/>
        </p:nvGrpSpPr>
        <p:grpSpPr bwMode="auto">
          <a:xfrm>
            <a:off x="1" y="6807200"/>
            <a:ext cx="12179300" cy="355600"/>
            <a:chOff x="0" y="4288"/>
            <a:chExt cx="5754" cy="224"/>
          </a:xfrm>
        </p:grpSpPr>
        <p:sp>
          <p:nvSpPr>
            <p:cNvPr id="5126" name="Rectangle 2">
              <a:extLst>
                <a:ext uri="{FF2B5EF4-FFF2-40B4-BE49-F238E27FC236}">
                  <a16:creationId xmlns:a16="http://schemas.microsoft.com/office/drawing/2014/main" id="{438F52E4-6298-466E-B72F-DAD92A7B6501}"/>
                </a:ext>
              </a:extLst>
            </p:cNvPr>
            <p:cNvSpPr>
              <a:spLocks noChangeArrowheads="1"/>
            </p:cNvSpPr>
            <p:nvPr/>
          </p:nvSpPr>
          <p:spPr bwMode="auto">
            <a:xfrm>
              <a:off x="0" y="4288"/>
              <a:ext cx="1433" cy="219"/>
            </a:xfrm>
            <a:prstGeom prst="rect">
              <a:avLst/>
            </a:prstGeom>
            <a:solidFill>
              <a:srgbClr val="FDC60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5127" name="Rectangle 3">
              <a:extLst>
                <a:ext uri="{FF2B5EF4-FFF2-40B4-BE49-F238E27FC236}">
                  <a16:creationId xmlns:a16="http://schemas.microsoft.com/office/drawing/2014/main" id="{53008674-5036-423D-8484-8E07A981FF58}"/>
                </a:ext>
              </a:extLst>
            </p:cNvPr>
            <p:cNvSpPr>
              <a:spLocks noChangeArrowheads="1"/>
            </p:cNvSpPr>
            <p:nvPr/>
          </p:nvSpPr>
          <p:spPr bwMode="auto">
            <a:xfrm>
              <a:off x="1440" y="4288"/>
              <a:ext cx="1433" cy="219"/>
            </a:xfrm>
            <a:prstGeom prst="rect">
              <a:avLst/>
            </a:prstGeom>
            <a:solidFill>
              <a:srgbClr val="1CB8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5128" name="Rectangle 4">
              <a:extLst>
                <a:ext uri="{FF2B5EF4-FFF2-40B4-BE49-F238E27FC236}">
                  <a16:creationId xmlns:a16="http://schemas.microsoft.com/office/drawing/2014/main" id="{0DA74D01-A94B-41CF-910A-B2ADDF03F577}"/>
                </a:ext>
              </a:extLst>
            </p:cNvPr>
            <p:cNvSpPr>
              <a:spLocks noChangeArrowheads="1"/>
            </p:cNvSpPr>
            <p:nvPr/>
          </p:nvSpPr>
          <p:spPr bwMode="auto">
            <a:xfrm>
              <a:off x="2878" y="4288"/>
              <a:ext cx="1433" cy="219"/>
            </a:xfrm>
            <a:prstGeom prst="rect">
              <a:avLst/>
            </a:prstGeom>
            <a:solidFill>
              <a:srgbClr val="15996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5129" name="Rectangle 5">
              <a:extLst>
                <a:ext uri="{FF2B5EF4-FFF2-40B4-BE49-F238E27FC236}">
                  <a16:creationId xmlns:a16="http://schemas.microsoft.com/office/drawing/2014/main" id="{3540A4C2-E369-4121-B7F6-9318E391F95A}"/>
                </a:ext>
              </a:extLst>
            </p:cNvPr>
            <p:cNvSpPr>
              <a:spLocks noChangeArrowheads="1"/>
            </p:cNvSpPr>
            <p:nvPr/>
          </p:nvSpPr>
          <p:spPr bwMode="auto">
            <a:xfrm>
              <a:off x="4315" y="4288"/>
              <a:ext cx="1433" cy="219"/>
            </a:xfrm>
            <a:prstGeom prst="rect">
              <a:avLst/>
            </a:prstGeom>
            <a:solidFill>
              <a:srgbClr val="98C22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sz="1800"/>
            </a:p>
          </p:txBody>
        </p:sp>
        <p:sp>
          <p:nvSpPr>
            <p:cNvPr id="5130" name="Line 6">
              <a:extLst>
                <a:ext uri="{FF2B5EF4-FFF2-40B4-BE49-F238E27FC236}">
                  <a16:creationId xmlns:a16="http://schemas.microsoft.com/office/drawing/2014/main" id="{150958AD-2A4D-43C1-97A4-D76782B3057C}"/>
                </a:ext>
              </a:extLst>
            </p:cNvPr>
            <p:cNvSpPr>
              <a:spLocks noChangeShapeType="1"/>
            </p:cNvSpPr>
            <p:nvPr/>
          </p:nvSpPr>
          <p:spPr bwMode="auto">
            <a:xfrm>
              <a:off x="1440"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5131" name="Line 7">
              <a:extLst>
                <a:ext uri="{FF2B5EF4-FFF2-40B4-BE49-F238E27FC236}">
                  <a16:creationId xmlns:a16="http://schemas.microsoft.com/office/drawing/2014/main" id="{661AB342-D66E-4690-9445-DDB97E7A597B}"/>
                </a:ext>
              </a:extLst>
            </p:cNvPr>
            <p:cNvSpPr>
              <a:spLocks noChangeShapeType="1"/>
            </p:cNvSpPr>
            <p:nvPr/>
          </p:nvSpPr>
          <p:spPr bwMode="auto">
            <a:xfrm>
              <a:off x="2878"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5132" name="Line 8">
              <a:extLst>
                <a:ext uri="{FF2B5EF4-FFF2-40B4-BE49-F238E27FC236}">
                  <a16:creationId xmlns:a16="http://schemas.microsoft.com/office/drawing/2014/main" id="{BDD87C08-94BA-4FE7-A166-C8DBC798FE75}"/>
                </a:ext>
              </a:extLst>
            </p:cNvPr>
            <p:cNvSpPr>
              <a:spLocks noChangeShapeType="1"/>
            </p:cNvSpPr>
            <p:nvPr/>
          </p:nvSpPr>
          <p:spPr bwMode="auto">
            <a:xfrm>
              <a:off x="4315"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5133" name="Line 9">
              <a:extLst>
                <a:ext uri="{FF2B5EF4-FFF2-40B4-BE49-F238E27FC236}">
                  <a16:creationId xmlns:a16="http://schemas.microsoft.com/office/drawing/2014/main" id="{C283E8A9-9F19-414A-8BF4-48EE81315675}"/>
                </a:ext>
              </a:extLst>
            </p:cNvPr>
            <p:cNvSpPr>
              <a:spLocks noChangeShapeType="1"/>
            </p:cNvSpPr>
            <p:nvPr/>
          </p:nvSpPr>
          <p:spPr bwMode="auto">
            <a:xfrm>
              <a:off x="0"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5134" name="Line 10">
              <a:extLst>
                <a:ext uri="{FF2B5EF4-FFF2-40B4-BE49-F238E27FC236}">
                  <a16:creationId xmlns:a16="http://schemas.microsoft.com/office/drawing/2014/main" id="{BC6B45CD-C786-45A3-8FA8-F5A5B3859133}"/>
                </a:ext>
              </a:extLst>
            </p:cNvPr>
            <p:cNvSpPr>
              <a:spLocks noChangeShapeType="1"/>
            </p:cNvSpPr>
            <p:nvPr/>
          </p:nvSpPr>
          <p:spPr bwMode="auto">
            <a:xfrm>
              <a:off x="5755" y="4288"/>
              <a:ext cx="0" cy="219"/>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5135" name="Line 11">
              <a:extLst>
                <a:ext uri="{FF2B5EF4-FFF2-40B4-BE49-F238E27FC236}">
                  <a16:creationId xmlns:a16="http://schemas.microsoft.com/office/drawing/2014/main" id="{2C81B153-DAC7-4AB0-851C-0C5323CBD2E5}"/>
                </a:ext>
              </a:extLst>
            </p:cNvPr>
            <p:cNvSpPr>
              <a:spLocks noChangeShapeType="1"/>
            </p:cNvSpPr>
            <p:nvPr/>
          </p:nvSpPr>
          <p:spPr bwMode="auto">
            <a:xfrm>
              <a:off x="0" y="4288"/>
              <a:ext cx="5749" cy="0"/>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sp>
          <p:nvSpPr>
            <p:cNvPr id="5136" name="Line 12">
              <a:extLst>
                <a:ext uri="{FF2B5EF4-FFF2-40B4-BE49-F238E27FC236}">
                  <a16:creationId xmlns:a16="http://schemas.microsoft.com/office/drawing/2014/main" id="{9ECE5052-847B-4F33-B642-E031CD063C5A}"/>
                </a:ext>
              </a:extLst>
            </p:cNvPr>
            <p:cNvSpPr>
              <a:spLocks noChangeShapeType="1"/>
            </p:cNvSpPr>
            <p:nvPr/>
          </p:nvSpPr>
          <p:spPr bwMode="auto">
            <a:xfrm>
              <a:off x="0" y="4513"/>
              <a:ext cx="5749" cy="0"/>
            </a:xfrm>
            <a:prstGeom prst="line">
              <a:avLst/>
            </a:prstGeom>
            <a:noFill/>
            <a:ln w="9360">
              <a:solidFill>
                <a:srgbClr val="000000">
                  <a:alpha val="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800"/>
            </a:p>
          </p:txBody>
        </p:sp>
      </p:grpSp>
      <p:pic>
        <p:nvPicPr>
          <p:cNvPr id="5123" name="Picture 13">
            <a:extLst>
              <a:ext uri="{FF2B5EF4-FFF2-40B4-BE49-F238E27FC236}">
                <a16:creationId xmlns:a16="http://schemas.microsoft.com/office/drawing/2014/main" id="{A6BFEBA5-232F-45D7-BB5C-707E13B67A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41600" y="1093789"/>
            <a:ext cx="8206317" cy="564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14">
            <a:extLst>
              <a:ext uri="{FF2B5EF4-FFF2-40B4-BE49-F238E27FC236}">
                <a16:creationId xmlns:a16="http://schemas.microsoft.com/office/drawing/2014/main" id="{0D6BE7D7-5B08-4C1E-8D67-8BA63B3CAD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39200" y="228600"/>
            <a:ext cx="2946400" cy="1824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15">
            <a:extLst>
              <a:ext uri="{FF2B5EF4-FFF2-40B4-BE49-F238E27FC236}">
                <a16:creationId xmlns:a16="http://schemas.microsoft.com/office/drawing/2014/main" id="{93E6B23F-B039-4CEE-9679-3A1B765BC9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306388"/>
            <a:ext cx="4876800" cy="3017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4275926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2pPr>
      <a:lvl3pPr marL="1143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3pPr>
      <a:lvl4pPr marL="1600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4pPr>
      <a:lvl5pPr marL="20574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6.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hyperlink" Target="https://ofb.gouv.fr/sites/default/files/2021-08/Note%20de%20cadrage_projet-life-integre-ARTISAN_110621.pdf" TargetMode="External"/><Relationship Id="rId2" Type="http://schemas.openxmlformats.org/officeDocument/2006/relationships/notesSlide" Target="../notesSlides/notesSlide10.xml"/><Relationship Id="rId1" Type="http://schemas.openxmlformats.org/officeDocument/2006/relationships/slideLayout" Target="../slideLayouts/slideLayout78.xml"/><Relationship Id="rId6" Type="http://schemas.microsoft.com/office/2007/relationships/hdphoto" Target="../media/hdphoto2.wdp"/><Relationship Id="rId11" Type="http://schemas.openxmlformats.org/officeDocument/2006/relationships/hyperlink" Target="https://uicn.fr/wp-content/uploads/2021/07/questions-sfneau-web.pdf" TargetMode="External"/><Relationship Id="rId5" Type="http://schemas.openxmlformats.org/officeDocument/2006/relationships/image" Target="../media/image39.png"/><Relationship Id="rId15" Type="http://schemas.microsoft.com/office/2007/relationships/hdphoto" Target="../media/hdphoto3.wdp"/><Relationship Id="rId10" Type="http://schemas.openxmlformats.org/officeDocument/2006/relationships/image" Target="../media/image45.svg"/><Relationship Id="rId4" Type="http://schemas.microsoft.com/office/2007/relationships/hdphoto" Target="../media/hdphoto1.wdp"/><Relationship Id="rId9" Type="http://schemas.openxmlformats.org/officeDocument/2006/relationships/image" Target="../media/image44.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7.png"/><Relationship Id="rId12" Type="http://schemas.openxmlformats.org/officeDocument/2006/relationships/hyperlink" Target="https://ofb.gouv.fr/sites/default/files/Images/Cartes/animateurs-artisan.png" TargetMode="External"/><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microsoft.com/office/2007/relationships/hdphoto" Target="../media/hdphoto2.wdp"/><Relationship Id="rId11" Type="http://schemas.openxmlformats.org/officeDocument/2006/relationships/hyperlink" Target="https://www.trophees-adaptation-life-artisan.com/" TargetMode="External"/><Relationship Id="rId5" Type="http://schemas.openxmlformats.org/officeDocument/2006/relationships/image" Target="../media/image39.png"/><Relationship Id="rId15" Type="http://schemas.microsoft.com/office/2007/relationships/hdphoto" Target="../media/hdphoto3.wdp"/><Relationship Id="rId10" Type="http://schemas.openxmlformats.org/officeDocument/2006/relationships/hyperlink" Target="https://www.adaptation-changement-climatique.fr/" TargetMode="External"/><Relationship Id="rId4" Type="http://schemas.microsoft.com/office/2007/relationships/hdphoto" Target="../media/hdphoto1.wdp"/><Relationship Id="rId9" Type="http://schemas.openxmlformats.org/officeDocument/2006/relationships/image" Target="../media/image48.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jpg"/><Relationship Id="rId3"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53.png"/><Relationship Id="rId2" Type="http://schemas.openxmlformats.org/officeDocument/2006/relationships/notesSlide" Target="../notesSlides/notesSlide12.xml"/><Relationship Id="rId16" Type="http://schemas.microsoft.com/office/2007/relationships/hdphoto" Target="../media/hdphoto3.wdp"/><Relationship Id="rId1" Type="http://schemas.openxmlformats.org/officeDocument/2006/relationships/slideLayout" Target="../slideLayouts/slideLayout78.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38.png"/><Relationship Id="rId15" Type="http://schemas.openxmlformats.org/officeDocument/2006/relationships/image" Target="../media/image41.png"/><Relationship Id="rId10" Type="http://schemas.openxmlformats.org/officeDocument/2006/relationships/image" Target="../media/image43.svg"/><Relationship Id="rId4" Type="http://schemas.openxmlformats.org/officeDocument/2006/relationships/image" Target="../media/image51.png"/><Relationship Id="rId9" Type="http://schemas.openxmlformats.org/officeDocument/2006/relationships/image" Target="../media/image47.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97.xml"/><Relationship Id="rId6" Type="http://schemas.openxmlformats.org/officeDocument/2006/relationships/image" Target="../media/image68.jpeg"/><Relationship Id="rId11" Type="http://schemas.openxmlformats.org/officeDocument/2006/relationships/image" Target="../media/image73.emf"/><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4.png"/><Relationship Id="rId1" Type="http://schemas.openxmlformats.org/officeDocument/2006/relationships/slideLayout" Target="../slideLayouts/slideLayout9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6.jpeg"/><Relationship Id="rId4" Type="http://schemas.openxmlformats.org/officeDocument/2006/relationships/diagramLayout" Target="../diagrams/layout2.xml"/><Relationship Id="rId9"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hyperlink" Target="mailto:rguillon@maregionsud.f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97.xml"/><Relationship Id="rId6" Type="http://schemas.openxmlformats.org/officeDocument/2006/relationships/image" Target="../media/image79.jpeg"/><Relationship Id="rId5" Type="http://schemas.microsoft.com/office/2007/relationships/hdphoto" Target="../media/hdphoto4.wdp"/><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9" Type="http://schemas.microsoft.com/office/2007/relationships/hdphoto" Target="../media/hdphoto3.wdp"/><Relationship Id="rId3" Type="http://schemas.openxmlformats.org/officeDocument/2006/relationships/image" Target="../media/image81.png"/><Relationship Id="rId21" Type="http://schemas.openxmlformats.org/officeDocument/2006/relationships/image" Target="../media/image99.png"/><Relationship Id="rId34" Type="http://schemas.openxmlformats.org/officeDocument/2006/relationships/image" Target="../media/image38.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41.png"/><Relationship Id="rId2" Type="http://schemas.openxmlformats.org/officeDocument/2006/relationships/notesSlide" Target="../notesSlides/notesSlide15.xml"/><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7.png"/><Relationship Id="rId1" Type="http://schemas.openxmlformats.org/officeDocument/2006/relationships/slideLayout" Target="../slideLayouts/slideLayout78.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32" Type="http://schemas.openxmlformats.org/officeDocument/2006/relationships/image" Target="../media/image110.png"/><Relationship Id="rId37" Type="http://schemas.microsoft.com/office/2007/relationships/hdphoto" Target="../media/hdphoto2.wdp"/><Relationship Id="rId40" Type="http://schemas.openxmlformats.org/officeDocument/2006/relationships/image" Target="../media/image112.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39.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jp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115.xml"/><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hyperlink" Target="https://climate-adapt.eea.europa.eu/" TargetMode="External"/><Relationship Id="rId7"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115.xml"/><Relationship Id="rId4" Type="http://schemas.openxmlformats.org/officeDocument/2006/relationships/image" Target="../media/image1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5.xml"/><Relationship Id="rId1" Type="http://schemas.openxmlformats.org/officeDocument/2006/relationships/slideLayout" Target="../slideLayouts/slideLayout115.xml"/><Relationship Id="rId5" Type="http://schemas.openxmlformats.org/officeDocument/2006/relationships/hyperlink" Target="file:///C:\Users\16449BS\Desktop\Blue%20Green%20City_Presentation\los%20dama%20dottavio.mp4" TargetMode="External"/><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6.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uia-initiative.eu/f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regional_policy/en/projects/austria/circuse-managing-land-use-for-the-benefit-of-all" TargetMode="External"/><Relationship Id="rId7" Type="http://schemas.openxmlformats.org/officeDocument/2006/relationships/hyperlink" Target="https://www.eea.europa.eu/publications/nature-based-solutions-in-europ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limate-adapt.eea.europa.eu/metadata/case-studies/stuttgart-combating-the-heat-island-effect-and-poor-air-quality-with-green-ventilation-corridors" TargetMode="External"/><Relationship Id="rId5" Type="http://schemas.openxmlformats.org/officeDocument/2006/relationships/hyperlink" Target="https://climate-adapt.eea.europa.eu/metadata/case-studies/stuttgart-combating-the-heat-island-effect-and-poor-air-quality-with-green-ventilation-corridors" TargetMode="External"/><Relationship Id="rId4" Type="http://schemas.openxmlformats.org/officeDocument/2006/relationships/hyperlink" Target="http://ec.europa.eu/regional_policy/en/projects/france/neighbourhoods-rebor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9FD9B-5439-44DE-B2C4-FF6D4765330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23ECE93F-B8D2-4D91-810C-CBAAFBB3D66F}"/>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826D6F1A-B9E5-4E00-97E2-3E66E9EAA76D}"/>
              </a:ext>
            </a:extLst>
          </p:cNvPr>
          <p:cNvPicPr>
            <a:picLocks noChangeAspect="1"/>
          </p:cNvPicPr>
          <p:nvPr/>
        </p:nvPicPr>
        <p:blipFill>
          <a:blip r:embed="rId2"/>
          <a:stretch>
            <a:fillRect/>
          </a:stretch>
        </p:blipFill>
        <p:spPr>
          <a:xfrm>
            <a:off x="36809" y="0"/>
            <a:ext cx="12191999" cy="6858000"/>
          </a:xfrm>
          <a:prstGeom prst="rect">
            <a:avLst/>
          </a:prstGeom>
        </p:spPr>
      </p:pic>
      <p:sp>
        <p:nvSpPr>
          <p:cNvPr id="5" name="ZoneTexte 4">
            <a:extLst>
              <a:ext uri="{FF2B5EF4-FFF2-40B4-BE49-F238E27FC236}">
                <a16:creationId xmlns:a16="http://schemas.microsoft.com/office/drawing/2014/main" id="{EB5F0287-9DE1-4D49-9CE3-751733CA6461}"/>
              </a:ext>
            </a:extLst>
          </p:cNvPr>
          <p:cNvSpPr txBox="1"/>
          <p:nvPr/>
        </p:nvSpPr>
        <p:spPr>
          <a:xfrm>
            <a:off x="2922200" y="-103570"/>
            <a:ext cx="6526600" cy="643253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Forum européen Nature for City LIFE « RE-PANSER LES VILLES – PENSER LA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Acte 2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Table ronde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Les projets européens  : prise en compte des enjeux de nature en ville par l’Europe et retours d’expériences sur ces projets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descr="Une image contenant texte, clipart&#10;&#10;Description générée automatiquement">
            <a:extLst>
              <a:ext uri="{FF2B5EF4-FFF2-40B4-BE49-F238E27FC236}">
                <a16:creationId xmlns:a16="http://schemas.microsoft.com/office/drawing/2014/main" id="{01BE9120-6B03-4674-890D-A548CDFA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1" y="189585"/>
            <a:ext cx="1932993" cy="1812254"/>
          </a:xfrm>
          <a:prstGeom prst="rect">
            <a:avLst/>
          </a:prstGeom>
        </p:spPr>
      </p:pic>
      <p:pic>
        <p:nvPicPr>
          <p:cNvPr id="8" name="Image 7">
            <a:extLst>
              <a:ext uri="{FF2B5EF4-FFF2-40B4-BE49-F238E27FC236}">
                <a16:creationId xmlns:a16="http://schemas.microsoft.com/office/drawing/2014/main" id="{5690BAEC-2819-41B8-86E2-458B14F597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5100" y="178471"/>
            <a:ext cx="1696154" cy="1823367"/>
          </a:xfrm>
          <a:prstGeom prst="rect">
            <a:avLst/>
          </a:prstGeom>
          <a:noFill/>
          <a:ln>
            <a:noFill/>
          </a:ln>
        </p:spPr>
      </p:pic>
    </p:spTree>
    <p:extLst>
      <p:ext uri="{BB962C8B-B14F-4D97-AF65-F5344CB8AC3E}">
        <p14:creationId xmlns:p14="http://schemas.microsoft.com/office/powerpoint/2010/main" val="3801530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rganigramme : Document 6">
            <a:extLst>
              <a:ext uri="{FF2B5EF4-FFF2-40B4-BE49-F238E27FC236}">
                <a16:creationId xmlns:a16="http://schemas.microsoft.com/office/drawing/2014/main" id="{8FB8DA6B-085D-4505-94BB-E197EB088DFD}"/>
              </a:ext>
            </a:extLst>
          </p:cNvPr>
          <p:cNvSpPr/>
          <p:nvPr/>
        </p:nvSpPr>
        <p:spPr>
          <a:xfrm flipV="1">
            <a:off x="0" y="6143945"/>
            <a:ext cx="12192000" cy="714054"/>
          </a:xfrm>
          <a:prstGeom prst="flowChartDocumen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114DC5DF-4CAF-4E9A-8422-1D2E65F7F2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17398" y="4508278"/>
            <a:ext cx="1313663" cy="1631103"/>
          </a:xfrm>
          <a:prstGeom prst="rect">
            <a:avLst/>
          </a:prstGeom>
        </p:spPr>
      </p:pic>
      <p:sp>
        <p:nvSpPr>
          <p:cNvPr id="8" name="Titre 1">
            <a:extLst>
              <a:ext uri="{FF2B5EF4-FFF2-40B4-BE49-F238E27FC236}">
                <a16:creationId xmlns:a16="http://schemas.microsoft.com/office/drawing/2014/main" id="{9B8F98BB-C797-4D45-9243-8EC60D58D06A}"/>
              </a:ext>
            </a:extLst>
          </p:cNvPr>
          <p:cNvSpPr txBox="1">
            <a:spLocks/>
          </p:cNvSpPr>
          <p:nvPr/>
        </p:nvSpPr>
        <p:spPr>
          <a:xfrm>
            <a:off x="575498" y="810331"/>
            <a:ext cx="11488354" cy="3805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600" b="1" i="0" u="none" strike="noStrike" kern="1200" cap="none" spc="0" normalizeH="0" baseline="0" noProof="0" dirty="0">
              <a:ln>
                <a:noFill/>
              </a:ln>
              <a:solidFill>
                <a:srgbClr val="92D050"/>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00" b="1" i="0" u="none" strike="noStrike" kern="1200" cap="none" spc="0" normalizeH="0" baseline="0" noProof="0" dirty="0">
              <a:ln>
                <a:noFill/>
              </a:ln>
              <a:solidFill>
                <a:srgbClr val="92D050"/>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Le Life ARTISAN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 </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A</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ccroître la </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R</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ésilience des </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T</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erritoires au changement climatique par l’</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I</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ncitation aux </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S</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olutions d’</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A</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daptation fondées sur la </a:t>
            </a:r>
            <a:r>
              <a:rPr kumimoji="0" lang="fr-FR" sz="1400" b="1" i="0" u="sng" strike="noStrike" kern="1200" cap="none" spc="0" normalizeH="0" baseline="0" noProof="0" dirty="0">
                <a:ln>
                  <a:noFill/>
                </a:ln>
                <a:solidFill>
                  <a:srgbClr val="8BC145"/>
                </a:solidFill>
                <a:effectLst/>
                <a:uLnTx/>
                <a:uFillTx/>
                <a:latin typeface="Bahnschrift" panose="020B0502040204020203" pitchFamily="34" charset="0"/>
                <a:ea typeface="+mj-ea"/>
                <a:cs typeface="+mj-cs"/>
              </a:rPr>
              <a:t>N</a:t>
            </a:r>
            <a:r>
              <a:rPr kumimoji="0" lang="fr-FR" sz="14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j-ea"/>
                <a:cs typeface="+mj-cs"/>
              </a:rPr>
              <a:t>ature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6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La nature comme solution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pour s’adapter au changement climatique</a:t>
            </a:r>
            <a:endParaRPr kumimoji="0" lang="fr-FR" sz="3200" b="1" i="0" u="none" strike="noStrike" kern="1200" cap="none" spc="0" normalizeH="0" baseline="0" noProof="0" dirty="0">
              <a:ln>
                <a:noFill/>
              </a:ln>
              <a:solidFill>
                <a:srgbClr val="002060"/>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400" b="1"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Héloïse GAUTIER – Office français de la biodiversité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Animatrice régionale « Solutions d’adaptation fondées sur la nature » - Life ARTISAN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Direction régionale Auvergne Rhône-Alpes, Office français de la biodiversité</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r-FR" sz="1400" b="1"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br>
            <a:r>
              <a:rPr kumimoji="0" lang="fr-FR" sz="1800" b="1"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Hélène BILL et Bertrand EHLY – Syndicat de Gestion de l’</a:t>
            </a:r>
            <a:r>
              <a:rPr kumimoji="0" lang="fr-FR" sz="1800" b="1" i="0" u="none" strike="noStrike" kern="1200" cap="none" spc="0" normalizeH="0" baseline="0" noProof="0" dirty="0" err="1">
                <a:ln>
                  <a:noFill/>
                </a:ln>
                <a:solidFill>
                  <a:srgbClr val="1D6FA9">
                    <a:lumMod val="50000"/>
                  </a:srgbClr>
                </a:solidFill>
                <a:effectLst/>
                <a:uLnTx/>
                <a:uFillTx/>
                <a:latin typeface="Bahnschrift" panose="020B0502040204020203" pitchFamily="34" charset="0"/>
                <a:ea typeface="+mj-ea"/>
                <a:cs typeface="+mj-cs"/>
              </a:rPr>
              <a:t>Eygoutier</a:t>
            </a:r>
            <a:endParaRPr kumimoji="0" lang="fr-FR" sz="1800" b="1"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1</a:t>
            </a:r>
            <a:r>
              <a:rPr kumimoji="0" lang="fr-FR" sz="1600" b="0" i="0" u="none" strike="noStrike" kern="1200" cap="none" spc="0" normalizeH="0" baseline="30000" noProof="0" dirty="0">
                <a:ln>
                  <a:noFill/>
                </a:ln>
                <a:solidFill>
                  <a:srgbClr val="1D6FA9">
                    <a:lumMod val="50000"/>
                  </a:srgbClr>
                </a:solidFill>
                <a:effectLst/>
                <a:uLnTx/>
                <a:uFillTx/>
                <a:latin typeface="Bahnschrift" panose="020B0502040204020203" pitchFamily="34" charset="0"/>
                <a:ea typeface="+mj-ea"/>
                <a:cs typeface="+mj-cs"/>
              </a:rPr>
              <a:t>ère</a:t>
            </a:r>
            <a:r>
              <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vice-présidente du Syndicat de Gestion de l’</a:t>
            </a:r>
            <a:r>
              <a:rPr kumimoji="0" lang="fr-FR" sz="1600" b="0" i="0" u="none" strike="noStrike" kern="1200" cap="none" spc="0" normalizeH="0" baseline="0" noProof="0" dirty="0" err="1">
                <a:ln>
                  <a:noFill/>
                </a:ln>
                <a:solidFill>
                  <a:srgbClr val="1D6FA9">
                    <a:lumMod val="50000"/>
                  </a:srgbClr>
                </a:solidFill>
                <a:effectLst/>
                <a:uLnTx/>
                <a:uFillTx/>
                <a:latin typeface="Bahnschrift" panose="020B0502040204020203" pitchFamily="34" charset="0"/>
                <a:ea typeface="+mj-ea"/>
                <a:cs typeface="+mj-cs"/>
              </a:rPr>
              <a:t>Eygoutier</a:t>
            </a:r>
            <a:endPar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rPr>
              <a:t>	Technicien du Syndicat de Gestion de l’</a:t>
            </a:r>
            <a:r>
              <a:rPr kumimoji="0" lang="fr-FR" sz="1600" b="0" i="0" u="none" strike="noStrike" kern="1200" cap="none" spc="0" normalizeH="0" baseline="0" noProof="0" dirty="0" err="1">
                <a:ln>
                  <a:noFill/>
                </a:ln>
                <a:solidFill>
                  <a:srgbClr val="1D6FA9">
                    <a:lumMod val="50000"/>
                  </a:srgbClr>
                </a:solidFill>
                <a:effectLst/>
                <a:uLnTx/>
                <a:uFillTx/>
                <a:latin typeface="Bahnschrift" panose="020B0502040204020203" pitchFamily="34" charset="0"/>
                <a:ea typeface="+mj-ea"/>
                <a:cs typeface="+mj-cs"/>
              </a:rPr>
              <a:t>Eygoutier</a:t>
            </a:r>
            <a:endPar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600" b="0" i="0" u="none" strike="noStrike" kern="1200" cap="none" spc="0" normalizeH="0" baseline="0" noProof="0" dirty="0">
              <a:ln>
                <a:noFill/>
              </a:ln>
              <a:solidFill>
                <a:srgbClr val="1D6FA9">
                  <a:lumMod val="50000"/>
                </a:srgbClr>
              </a:solidFill>
              <a:effectLst/>
              <a:uLnTx/>
              <a:uFillTx/>
              <a:latin typeface="Bahnschrift" panose="020B0502040204020203" pitchFamily="34" charset="0"/>
              <a:ea typeface="+mj-ea"/>
              <a:cs typeface="+mj-cs"/>
            </a:endParaRPr>
          </a:p>
        </p:txBody>
      </p:sp>
      <p:pic>
        <p:nvPicPr>
          <p:cNvPr id="5" name="Image 4">
            <a:extLst>
              <a:ext uri="{FF2B5EF4-FFF2-40B4-BE49-F238E27FC236}">
                <a16:creationId xmlns:a16="http://schemas.microsoft.com/office/drawing/2014/main" id="{6FE6206E-E1B3-4D57-A9F2-D5B5B10C96F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356" t="17573" r="22386" b="22812"/>
          <a:stretch/>
        </p:blipFill>
        <p:spPr>
          <a:xfrm>
            <a:off x="7352288" y="4510560"/>
            <a:ext cx="2147304" cy="1631103"/>
          </a:xfrm>
          <a:prstGeom prst="rect">
            <a:avLst/>
          </a:prstGeom>
        </p:spPr>
      </p:pic>
      <p:pic>
        <p:nvPicPr>
          <p:cNvPr id="10" name="Image 9">
            <a:extLst>
              <a:ext uri="{FF2B5EF4-FFF2-40B4-BE49-F238E27FC236}">
                <a16:creationId xmlns:a16="http://schemas.microsoft.com/office/drawing/2014/main" id="{7AF50B77-5B55-4798-8B86-5B94DA9738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63405" y="4620530"/>
            <a:ext cx="1077222" cy="1411161"/>
          </a:xfrm>
          <a:prstGeom prst="rect">
            <a:avLst/>
          </a:prstGeom>
        </p:spPr>
      </p:pic>
      <p:sp>
        <p:nvSpPr>
          <p:cNvPr id="12" name="ZoneTexte 11">
            <a:extLst>
              <a:ext uri="{FF2B5EF4-FFF2-40B4-BE49-F238E27FC236}">
                <a16:creationId xmlns:a16="http://schemas.microsoft.com/office/drawing/2014/main" id="{63972025-5826-4D81-8181-0B7F00963E14}"/>
              </a:ext>
            </a:extLst>
          </p:cNvPr>
          <p:cNvSpPr txBox="1"/>
          <p:nvPr/>
        </p:nvSpPr>
        <p:spPr>
          <a:xfrm>
            <a:off x="575498" y="4982511"/>
            <a:ext cx="5315851" cy="646331"/>
          </a:xfrm>
          <a:prstGeom prst="rect">
            <a:avLst/>
          </a:prstGeom>
          <a:noFill/>
          <a:ln w="381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92D050"/>
                </a:solidFill>
                <a:effectLst/>
                <a:uLnTx/>
                <a:uFillTx/>
                <a:latin typeface="Bahnschrift" panose="020B0502040204020203" pitchFamily="34" charset="0"/>
                <a:ea typeface="+mn-ea"/>
                <a:cs typeface="+mn-cs"/>
              </a:rPr>
              <a:t>Forum européen Nature 4 City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2D050"/>
                </a:solidFill>
                <a:effectLst/>
                <a:uLnTx/>
                <a:uFillTx/>
                <a:latin typeface="Bahnschrift" panose="020B0502040204020203" pitchFamily="34" charset="0"/>
                <a:ea typeface="+mn-ea"/>
                <a:cs typeface="+mn-cs"/>
              </a:rPr>
              <a:t>08.10.2021</a:t>
            </a:r>
          </a:p>
        </p:txBody>
      </p:sp>
      <p:pic>
        <p:nvPicPr>
          <p:cNvPr id="2" name="Image 1">
            <a:extLst>
              <a:ext uri="{FF2B5EF4-FFF2-40B4-BE49-F238E27FC236}">
                <a16:creationId xmlns:a16="http://schemas.microsoft.com/office/drawing/2014/main" id="{1E634737-B111-4690-B771-F547F834E45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5498" y="4020286"/>
            <a:ext cx="821369" cy="611658"/>
          </a:xfrm>
          <a:prstGeom prst="rect">
            <a:avLst/>
          </a:prstGeom>
        </p:spPr>
      </p:pic>
      <p:pic>
        <p:nvPicPr>
          <p:cNvPr id="9" name="Image 8">
            <a:extLst>
              <a:ext uri="{FF2B5EF4-FFF2-40B4-BE49-F238E27FC236}">
                <a16:creationId xmlns:a16="http://schemas.microsoft.com/office/drawing/2014/main" id="{B5AFB597-9BAD-4A4E-B418-B07AD5E3661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5590" y="3073715"/>
            <a:ext cx="621183" cy="771288"/>
          </a:xfrm>
          <a:prstGeom prst="rect">
            <a:avLst/>
          </a:prstGeom>
        </p:spPr>
      </p:pic>
    </p:spTree>
    <p:extLst>
      <p:ext uri="{BB962C8B-B14F-4D97-AF65-F5344CB8AC3E}">
        <p14:creationId xmlns:p14="http://schemas.microsoft.com/office/powerpoint/2010/main" val="144614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F723A15-339B-46FA-B1B8-D038E8C55AA4}"/>
              </a:ext>
            </a:extLst>
          </p:cNvPr>
          <p:cNvSpPr txBox="1">
            <a:spLocks/>
          </p:cNvSpPr>
          <p:nvPr/>
        </p:nvSpPr>
        <p:spPr>
          <a:xfrm>
            <a:off x="4587002" y="582597"/>
            <a:ext cx="5810218" cy="1264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66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p:txBody>
      </p:sp>
      <p:grpSp>
        <p:nvGrpSpPr>
          <p:cNvPr id="21" name="Groupe 20">
            <a:extLst>
              <a:ext uri="{FF2B5EF4-FFF2-40B4-BE49-F238E27FC236}">
                <a16:creationId xmlns:a16="http://schemas.microsoft.com/office/drawing/2014/main" id="{0F53445B-3393-47C0-BC8C-5D219FE2B993}"/>
              </a:ext>
            </a:extLst>
          </p:cNvPr>
          <p:cNvGrpSpPr/>
          <p:nvPr/>
        </p:nvGrpSpPr>
        <p:grpSpPr>
          <a:xfrm>
            <a:off x="0" y="6143945"/>
            <a:ext cx="12192000" cy="714054"/>
            <a:chOff x="0" y="6143945"/>
            <a:chExt cx="12192000" cy="714054"/>
          </a:xfrm>
        </p:grpSpPr>
        <p:sp>
          <p:nvSpPr>
            <p:cNvPr id="22" name="Organigramme : Document 21">
              <a:extLst>
                <a:ext uri="{FF2B5EF4-FFF2-40B4-BE49-F238E27FC236}">
                  <a16:creationId xmlns:a16="http://schemas.microsoft.com/office/drawing/2014/main" id="{02AD8566-C4D4-4F10-9645-FAD9CCD8949F}"/>
                </a:ext>
              </a:extLst>
            </p:cNvPr>
            <p:cNvSpPr/>
            <p:nvPr/>
          </p:nvSpPr>
          <p:spPr>
            <a:xfrm flipV="1">
              <a:off x="0" y="6143945"/>
              <a:ext cx="12192000" cy="714054"/>
            </a:xfrm>
            <a:prstGeom prst="flowChartDocumen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 22">
              <a:extLst>
                <a:ext uri="{FF2B5EF4-FFF2-40B4-BE49-F238E27FC236}">
                  <a16:creationId xmlns:a16="http://schemas.microsoft.com/office/drawing/2014/main" id="{47B72827-3440-4C51-A890-8DA7C3F0C517}"/>
                </a:ext>
              </a:extLst>
            </p:cNvPr>
            <p:cNvPicPr>
              <a:picLocks noChangeAspect="1"/>
            </p:cNvPicPr>
            <p:nvPr/>
          </p:nvPicPr>
          <p:blipFill rotWithShape="1">
            <a:blip r:embed="rId3" cstate="hq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41000"/>
                      </a14:imgEffect>
                    </a14:imgLayer>
                  </a14:imgProps>
                </a:ext>
                <a:ext uri="{28A0092B-C50C-407E-A947-70E740481C1C}">
                  <a14:useLocalDpi xmlns:a14="http://schemas.microsoft.com/office/drawing/2010/main" val="0"/>
                </a:ext>
              </a:extLst>
            </a:blip>
            <a:srcRect b="19796"/>
            <a:stretch/>
          </p:blipFill>
          <p:spPr>
            <a:xfrm>
              <a:off x="898939" y="6234872"/>
              <a:ext cx="508618" cy="506511"/>
            </a:xfrm>
            <a:prstGeom prst="rect">
              <a:avLst/>
            </a:prstGeom>
          </p:spPr>
        </p:pic>
        <p:pic>
          <p:nvPicPr>
            <p:cNvPr id="28" name="Image 27">
              <a:extLst>
                <a:ext uri="{FF2B5EF4-FFF2-40B4-BE49-F238E27FC236}">
                  <a16:creationId xmlns:a16="http://schemas.microsoft.com/office/drawing/2014/main" id="{09EB76F4-3A1B-4F43-B50D-69F1B6F24008}"/>
                </a:ext>
              </a:extLst>
            </p:cNvPr>
            <p:cNvPicPr>
              <a:picLocks noChangeAspect="1"/>
            </p:cNvPicPr>
            <p:nvPr/>
          </p:nvPicPr>
          <p:blipFill rotWithShape="1">
            <a:blip r:embed="rId5" cstate="hq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6768" t="20000" r="30597" b="27640"/>
            <a:stretch/>
          </p:blipFill>
          <p:spPr>
            <a:xfrm>
              <a:off x="214631" y="6247716"/>
              <a:ext cx="575350" cy="506511"/>
            </a:xfrm>
            <a:prstGeom prst="rect">
              <a:avLst/>
            </a:prstGeom>
          </p:spPr>
        </p:pic>
        <p:sp>
          <p:nvSpPr>
            <p:cNvPr id="29" name="ZoneTexte 28">
              <a:extLst>
                <a:ext uri="{FF2B5EF4-FFF2-40B4-BE49-F238E27FC236}">
                  <a16:creationId xmlns:a16="http://schemas.microsoft.com/office/drawing/2014/main" id="{B2D7206E-58A3-453F-94D0-586136918192}"/>
                </a:ext>
              </a:extLst>
            </p:cNvPr>
            <p:cNvSpPr txBox="1"/>
            <p:nvPr/>
          </p:nvSpPr>
          <p:spPr>
            <a:xfrm>
              <a:off x="2222626" y="6327952"/>
              <a:ext cx="67421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Forum européen Nature for City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heloise.gautier@ofb.gouv.fr  / eygoutier@gmail.com</a:t>
              </a:r>
            </a:p>
          </p:txBody>
        </p:sp>
        <p:sp>
          <p:nvSpPr>
            <p:cNvPr id="30" name="ZoneTexte 29">
              <a:extLst>
                <a:ext uri="{FF2B5EF4-FFF2-40B4-BE49-F238E27FC236}">
                  <a16:creationId xmlns:a16="http://schemas.microsoft.com/office/drawing/2014/main" id="{6801512B-46BE-4868-B199-497726A06F4D}"/>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2/11</a:t>
              </a:r>
            </a:p>
          </p:txBody>
        </p:sp>
      </p:grpSp>
      <p:sp>
        <p:nvSpPr>
          <p:cNvPr id="2" name="Rectangle 1">
            <a:extLst>
              <a:ext uri="{FF2B5EF4-FFF2-40B4-BE49-F238E27FC236}">
                <a16:creationId xmlns:a16="http://schemas.microsoft.com/office/drawing/2014/main" id="{4A892417-48E4-4FAA-92D0-F6D598EF96C2}"/>
              </a:ext>
            </a:extLst>
          </p:cNvPr>
          <p:cNvSpPr/>
          <p:nvPr/>
        </p:nvSpPr>
        <p:spPr>
          <a:xfrm>
            <a:off x="287627" y="352327"/>
            <a:ext cx="9637575" cy="138499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n-ea"/>
                <a:cs typeface="+mn-cs"/>
              </a:rPr>
              <a:t>Le contexte du Life ARTISAN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8BC145"/>
                </a:solidFill>
                <a:effectLst/>
                <a:uLnTx/>
                <a:uFillTx/>
                <a:latin typeface="Bahnschrift" panose="020B0502040204020203" pitchFamily="34" charset="0"/>
                <a:ea typeface="+mn-ea"/>
                <a:cs typeface="+mn-cs"/>
              </a:rPr>
              <a:t>Les impacts du changement climatique dans les territoires</a:t>
            </a:r>
            <a:endParaRPr kumimoji="0" lang="fr-FR" sz="2800" b="0" i="0" u="none" strike="noStrike" kern="1200" cap="none" spc="0" normalizeH="0" baseline="0" noProof="0" dirty="0">
              <a:ln>
                <a:noFill/>
              </a:ln>
              <a:solidFill>
                <a:srgbClr val="8BC14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Image 24">
            <a:extLst>
              <a:ext uri="{FF2B5EF4-FFF2-40B4-BE49-F238E27FC236}">
                <a16:creationId xmlns:a16="http://schemas.microsoft.com/office/drawing/2014/main" id="{5290CCF1-973D-4058-BABF-8EEAB9BEAF7F}"/>
              </a:ext>
            </a:extLst>
          </p:cNvPr>
          <p:cNvPicPr>
            <a:picLocks noChangeAspect="1"/>
          </p:cNvPicPr>
          <p:nvPr/>
        </p:nvPicPr>
        <p:blipFill rotWithShape="1">
          <a:blip r:embed="rId7">
            <a:extLst>
              <a:ext uri="{28A0092B-C50C-407E-A947-70E740481C1C}">
                <a14:useLocalDpi xmlns:a14="http://schemas.microsoft.com/office/drawing/2010/main" val="0"/>
              </a:ext>
            </a:extLst>
          </a:blip>
          <a:srcRect l="-1747" t="19833" r="-61" b="39717"/>
          <a:stretch/>
        </p:blipFill>
        <p:spPr>
          <a:xfrm>
            <a:off x="7000258" y="1563606"/>
            <a:ext cx="4378224" cy="4391928"/>
          </a:xfrm>
          <a:prstGeom prst="flowChartPunchedCard">
            <a:avLst/>
          </a:prstGeom>
        </p:spPr>
      </p:pic>
      <p:grpSp>
        <p:nvGrpSpPr>
          <p:cNvPr id="26" name="Groupe 25">
            <a:extLst>
              <a:ext uri="{FF2B5EF4-FFF2-40B4-BE49-F238E27FC236}">
                <a16:creationId xmlns:a16="http://schemas.microsoft.com/office/drawing/2014/main" id="{C6FAB906-DBFB-4F7C-BD14-116AEBEF1653}"/>
              </a:ext>
            </a:extLst>
          </p:cNvPr>
          <p:cNvGrpSpPr/>
          <p:nvPr/>
        </p:nvGrpSpPr>
        <p:grpSpPr>
          <a:xfrm>
            <a:off x="543968" y="1767511"/>
            <a:ext cx="6829105" cy="1969770"/>
            <a:chOff x="498533" y="1477989"/>
            <a:chExt cx="5697966" cy="2403824"/>
          </a:xfrm>
        </p:grpSpPr>
        <p:grpSp>
          <p:nvGrpSpPr>
            <p:cNvPr id="33" name="Groupe 32">
              <a:extLst>
                <a:ext uri="{FF2B5EF4-FFF2-40B4-BE49-F238E27FC236}">
                  <a16:creationId xmlns:a16="http://schemas.microsoft.com/office/drawing/2014/main" id="{C066F615-5D38-41D7-AB77-89C719D6BCD2}"/>
                </a:ext>
              </a:extLst>
            </p:cNvPr>
            <p:cNvGrpSpPr/>
            <p:nvPr/>
          </p:nvGrpSpPr>
          <p:grpSpPr>
            <a:xfrm rot="441949">
              <a:off x="613451" y="1549119"/>
              <a:ext cx="5108214" cy="1939884"/>
              <a:chOff x="453702" y="4179131"/>
              <a:chExt cx="5108214" cy="1939884"/>
            </a:xfrm>
          </p:grpSpPr>
          <p:pic>
            <p:nvPicPr>
              <p:cNvPr id="35" name="Image 34">
                <a:extLst>
                  <a:ext uri="{FF2B5EF4-FFF2-40B4-BE49-F238E27FC236}">
                    <a16:creationId xmlns:a16="http://schemas.microsoft.com/office/drawing/2014/main" id="{1C11434C-44D6-45CA-B90E-4962CCFA2D52}"/>
                  </a:ext>
                </a:extLst>
              </p:cNvPr>
              <p:cNvPicPr>
                <a:picLocks noChangeAspect="1"/>
              </p:cNvPicPr>
              <p:nvPr/>
            </p:nvPicPr>
            <p:blipFill rotWithShape="1">
              <a:blip r:embed="rId7">
                <a:extLst>
                  <a:ext uri="{28A0092B-C50C-407E-A947-70E740481C1C}">
                    <a14:useLocalDpi xmlns:a14="http://schemas.microsoft.com/office/drawing/2010/main" val="0"/>
                  </a:ext>
                </a:extLst>
              </a:blip>
              <a:srcRect l="10806" t="12149" r="8818" b="80528"/>
              <a:stretch/>
            </p:blipFill>
            <p:spPr>
              <a:xfrm>
                <a:off x="453702" y="4559910"/>
                <a:ext cx="5029806" cy="1559105"/>
              </a:xfrm>
              <a:prstGeom prst="snip2SameRect">
                <a:avLst>
                  <a:gd name="adj1" fmla="val 50000"/>
                  <a:gd name="adj2" fmla="val 0"/>
                </a:avLst>
              </a:prstGeom>
            </p:spPr>
          </p:pic>
          <p:sp>
            <p:nvSpPr>
              <p:cNvPr id="36" name="Rectangle 35">
                <a:extLst>
                  <a:ext uri="{FF2B5EF4-FFF2-40B4-BE49-F238E27FC236}">
                    <a16:creationId xmlns:a16="http://schemas.microsoft.com/office/drawing/2014/main" id="{23CE4BD7-296D-42FF-ACF0-16A6AC7DE4E7}"/>
                  </a:ext>
                </a:extLst>
              </p:cNvPr>
              <p:cNvSpPr/>
              <p:nvPr/>
            </p:nvSpPr>
            <p:spPr>
              <a:xfrm rot="21267674">
                <a:off x="518771" y="4179131"/>
                <a:ext cx="5043145" cy="751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7067CB11-7F3F-4587-B5A2-52318F3D503F}"/>
                </a:ext>
              </a:extLst>
            </p:cNvPr>
            <p:cNvSpPr/>
            <p:nvPr/>
          </p:nvSpPr>
          <p:spPr>
            <a:xfrm>
              <a:off x="498533" y="1477989"/>
              <a:ext cx="5697966" cy="240382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sym typeface="Wingdings" panose="05000000000000000000" pitchFamily="2" charset="2"/>
                </a:rPr>
                <a:t> H</a:t>
              </a:r>
              <a:r>
                <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ausse des températures</a:t>
              </a:r>
              <a:r>
                <a:rPr kumimoji="0" lang="fr-FR" sz="1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(+0,3°C par décennie sur 1959-2009 en PACA)</a:t>
              </a:r>
              <a:endPar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sym typeface="Wingdings" panose="05000000000000000000" pitchFamily="2" charset="2"/>
                </a:rPr>
                <a:t> A</a:t>
              </a:r>
              <a:r>
                <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ugmentation des phénomènes extrêmes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fr-FR" sz="32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sym typeface="Wingdings" panose="05000000000000000000" pitchFamily="2" charset="2"/>
                </a:rPr>
                <a:t>P</a:t>
              </a:r>
              <a:r>
                <a:rPr kumimoji="0" lang="fr-FR"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erturbation des écosystèmes et des sociétés</a:t>
              </a:r>
              <a:endParaRPr kumimoji="0" lang="fr-FR" sz="1400" b="0" i="1"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grpSp>
      <p:sp>
        <p:nvSpPr>
          <p:cNvPr id="37" name="ZoneTexte 36">
            <a:extLst>
              <a:ext uri="{FF2B5EF4-FFF2-40B4-BE49-F238E27FC236}">
                <a16:creationId xmlns:a16="http://schemas.microsoft.com/office/drawing/2014/main" id="{E75AE495-AA24-4F61-8735-01F67A085B6C}"/>
              </a:ext>
            </a:extLst>
          </p:cNvPr>
          <p:cNvSpPr txBox="1"/>
          <p:nvPr/>
        </p:nvSpPr>
        <p:spPr>
          <a:xfrm>
            <a:off x="10716927" y="5623098"/>
            <a:ext cx="18288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B74919"/>
                </a:solidFill>
                <a:effectLst/>
                <a:uLnTx/>
                <a:uFillTx/>
                <a:latin typeface="Bahnschrift" panose="020B0502040204020203" pitchFamily="34" charset="0"/>
                <a:ea typeface="+mn-ea"/>
                <a:cs typeface="+mn-cs"/>
              </a:rPr>
              <a:t>@ONERC</a:t>
            </a:r>
          </a:p>
        </p:txBody>
      </p:sp>
      <p:sp>
        <p:nvSpPr>
          <p:cNvPr id="27" name="ZoneTexte 26">
            <a:extLst>
              <a:ext uri="{FF2B5EF4-FFF2-40B4-BE49-F238E27FC236}">
                <a16:creationId xmlns:a16="http://schemas.microsoft.com/office/drawing/2014/main" id="{BF7ABF3E-7CBC-496D-8179-144DA87260CE}"/>
              </a:ext>
            </a:extLst>
          </p:cNvPr>
          <p:cNvSpPr txBox="1"/>
          <p:nvPr/>
        </p:nvSpPr>
        <p:spPr>
          <a:xfrm>
            <a:off x="605062" y="4092023"/>
            <a:ext cx="6015657" cy="1477328"/>
          </a:xfrm>
          <a:prstGeom prst="rect">
            <a:avLst/>
          </a:prstGeom>
          <a:noFill/>
          <a:ln w="381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92D050"/>
                </a:solidFill>
                <a:effectLst/>
                <a:uLnTx/>
                <a:uFillTx/>
                <a:latin typeface="Bahnschrift" panose="020B0502040204020203" pitchFamily="34" charset="0"/>
                <a:ea typeface="+mn-ea"/>
                <a:cs typeface="+mn-cs"/>
              </a:rPr>
              <a:t>En ville :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fr-FR" sz="1800" b="1" i="0" u="none" strike="noStrike" kern="1200" cap="none" spc="0" normalizeH="0" baseline="0" noProof="0" dirty="0">
                <a:ln>
                  <a:noFill/>
                </a:ln>
                <a:solidFill>
                  <a:srgbClr val="92D050"/>
                </a:solidFill>
                <a:effectLst/>
                <a:uLnTx/>
                <a:uFillTx/>
                <a:latin typeface="Bahnschrift" panose="020B0502040204020203" pitchFamily="34" charset="0"/>
                <a:ea typeface="+mn-ea"/>
                <a:cs typeface="+mn-cs"/>
              </a:rPr>
              <a:t>Îlots de chaleur urbains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fr-FR" sz="1800" b="1" i="0" u="none" strike="noStrike" kern="1200" cap="none" spc="0" normalizeH="0" baseline="0" noProof="0" dirty="0">
                <a:ln>
                  <a:noFill/>
                </a:ln>
                <a:solidFill>
                  <a:srgbClr val="92D050"/>
                </a:solidFill>
                <a:effectLst/>
                <a:uLnTx/>
                <a:uFillTx/>
                <a:latin typeface="Bahnschrift" panose="020B0502040204020203" pitchFamily="34" charset="0"/>
                <a:ea typeface="+mn-ea"/>
                <a:cs typeface="+mn-cs"/>
              </a:rPr>
              <a:t>Fortes pluies et inondations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fr-FR" sz="1800" b="1" i="0" u="none" strike="noStrike" kern="1200" cap="none" spc="0" normalizeH="0" baseline="0" noProof="0" dirty="0">
                <a:ln>
                  <a:noFill/>
                </a:ln>
                <a:solidFill>
                  <a:srgbClr val="92D050"/>
                </a:solidFill>
                <a:effectLst/>
                <a:uLnTx/>
                <a:uFillTx/>
                <a:latin typeface="Bahnschrift" panose="020B0502040204020203" pitchFamily="34" charset="0"/>
                <a:ea typeface="+mn-ea"/>
                <a:cs typeface="+mn-cs"/>
              </a:rPr>
              <a:t>Sécheresses et manque d’eau</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fr-FR" sz="1800" b="1" i="0" u="none" strike="noStrike" kern="1200" cap="none" spc="0" normalizeH="0" baseline="0" noProof="0" dirty="0">
                <a:ln>
                  <a:noFill/>
                </a:ln>
                <a:solidFill>
                  <a:srgbClr val="92D050"/>
                </a:solidFill>
                <a:effectLst/>
                <a:uLnTx/>
                <a:uFillTx/>
                <a:latin typeface="Bahnschrift" panose="020B0502040204020203" pitchFamily="34" charset="0"/>
                <a:ea typeface="+mn-ea"/>
                <a:cs typeface="+mn-cs"/>
              </a:rPr>
              <a:t>Monté du niveau marin </a:t>
            </a:r>
          </a:p>
        </p:txBody>
      </p:sp>
      <p:pic>
        <p:nvPicPr>
          <p:cNvPr id="19" name="Image 18">
            <a:extLst>
              <a:ext uri="{FF2B5EF4-FFF2-40B4-BE49-F238E27FC236}">
                <a16:creationId xmlns:a16="http://schemas.microsoft.com/office/drawing/2014/main" id="{29C17A79-5CCD-4799-A178-ADF5A35F3141}"/>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15517" y="6267679"/>
            <a:ext cx="592059" cy="440895"/>
          </a:xfrm>
          <a:prstGeom prst="rect">
            <a:avLst/>
          </a:prstGeom>
        </p:spPr>
      </p:pic>
    </p:spTree>
    <p:extLst>
      <p:ext uri="{BB962C8B-B14F-4D97-AF65-F5344CB8AC3E}">
        <p14:creationId xmlns:p14="http://schemas.microsoft.com/office/powerpoint/2010/main" val="245607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F723A15-339B-46FA-B1B8-D038E8C55AA4}"/>
              </a:ext>
            </a:extLst>
          </p:cNvPr>
          <p:cNvSpPr txBox="1">
            <a:spLocks/>
          </p:cNvSpPr>
          <p:nvPr/>
        </p:nvSpPr>
        <p:spPr>
          <a:xfrm>
            <a:off x="4587002" y="582597"/>
            <a:ext cx="5810218" cy="1264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66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p:txBody>
      </p:sp>
      <p:grpSp>
        <p:nvGrpSpPr>
          <p:cNvPr id="21" name="Groupe 20">
            <a:extLst>
              <a:ext uri="{FF2B5EF4-FFF2-40B4-BE49-F238E27FC236}">
                <a16:creationId xmlns:a16="http://schemas.microsoft.com/office/drawing/2014/main" id="{0F53445B-3393-47C0-BC8C-5D219FE2B993}"/>
              </a:ext>
            </a:extLst>
          </p:cNvPr>
          <p:cNvGrpSpPr/>
          <p:nvPr/>
        </p:nvGrpSpPr>
        <p:grpSpPr>
          <a:xfrm>
            <a:off x="0" y="6143945"/>
            <a:ext cx="12192000" cy="714054"/>
            <a:chOff x="0" y="6143945"/>
            <a:chExt cx="12192000" cy="714054"/>
          </a:xfrm>
        </p:grpSpPr>
        <p:sp>
          <p:nvSpPr>
            <p:cNvPr id="22" name="Organigramme : Document 21">
              <a:extLst>
                <a:ext uri="{FF2B5EF4-FFF2-40B4-BE49-F238E27FC236}">
                  <a16:creationId xmlns:a16="http://schemas.microsoft.com/office/drawing/2014/main" id="{02AD8566-C4D4-4F10-9645-FAD9CCD8949F}"/>
                </a:ext>
              </a:extLst>
            </p:cNvPr>
            <p:cNvSpPr/>
            <p:nvPr/>
          </p:nvSpPr>
          <p:spPr>
            <a:xfrm flipV="1">
              <a:off x="0" y="6143945"/>
              <a:ext cx="12192000" cy="714054"/>
            </a:xfrm>
            <a:prstGeom prst="flowChartDocumen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 22">
              <a:extLst>
                <a:ext uri="{FF2B5EF4-FFF2-40B4-BE49-F238E27FC236}">
                  <a16:creationId xmlns:a16="http://schemas.microsoft.com/office/drawing/2014/main" id="{47B72827-3440-4C51-A890-8DA7C3F0C517}"/>
                </a:ext>
              </a:extLst>
            </p:cNvPr>
            <p:cNvPicPr>
              <a:picLocks noChangeAspect="1"/>
            </p:cNvPicPr>
            <p:nvPr/>
          </p:nvPicPr>
          <p:blipFill rotWithShape="1">
            <a:blip r:embed="rId3" cstate="hq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41000"/>
                      </a14:imgEffect>
                    </a14:imgLayer>
                  </a14:imgProps>
                </a:ext>
                <a:ext uri="{28A0092B-C50C-407E-A947-70E740481C1C}">
                  <a14:useLocalDpi xmlns:a14="http://schemas.microsoft.com/office/drawing/2010/main" val="0"/>
                </a:ext>
              </a:extLst>
            </a:blip>
            <a:srcRect b="19796"/>
            <a:stretch/>
          </p:blipFill>
          <p:spPr>
            <a:xfrm>
              <a:off x="898939" y="6234872"/>
              <a:ext cx="508618" cy="506511"/>
            </a:xfrm>
            <a:prstGeom prst="rect">
              <a:avLst/>
            </a:prstGeom>
          </p:spPr>
        </p:pic>
        <p:pic>
          <p:nvPicPr>
            <p:cNvPr id="28" name="Image 27">
              <a:extLst>
                <a:ext uri="{FF2B5EF4-FFF2-40B4-BE49-F238E27FC236}">
                  <a16:creationId xmlns:a16="http://schemas.microsoft.com/office/drawing/2014/main" id="{09EB76F4-3A1B-4F43-B50D-69F1B6F24008}"/>
                </a:ext>
              </a:extLst>
            </p:cNvPr>
            <p:cNvPicPr>
              <a:picLocks noChangeAspect="1"/>
            </p:cNvPicPr>
            <p:nvPr/>
          </p:nvPicPr>
          <p:blipFill rotWithShape="1">
            <a:blip r:embed="rId5" cstate="hq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6768" t="20000" r="30597" b="27640"/>
            <a:stretch/>
          </p:blipFill>
          <p:spPr>
            <a:xfrm>
              <a:off x="214631" y="6247716"/>
              <a:ext cx="575350" cy="506511"/>
            </a:xfrm>
            <a:prstGeom prst="rect">
              <a:avLst/>
            </a:prstGeom>
          </p:spPr>
        </p:pic>
        <p:sp>
          <p:nvSpPr>
            <p:cNvPr id="30" name="ZoneTexte 29">
              <a:extLst>
                <a:ext uri="{FF2B5EF4-FFF2-40B4-BE49-F238E27FC236}">
                  <a16:creationId xmlns:a16="http://schemas.microsoft.com/office/drawing/2014/main" id="{6801512B-46BE-4868-B199-497726A06F4D}"/>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3/11</a:t>
              </a:r>
            </a:p>
          </p:txBody>
        </p:sp>
      </p:grpSp>
      <p:sp>
        <p:nvSpPr>
          <p:cNvPr id="20" name="Titre 1">
            <a:extLst>
              <a:ext uri="{FF2B5EF4-FFF2-40B4-BE49-F238E27FC236}">
                <a16:creationId xmlns:a16="http://schemas.microsoft.com/office/drawing/2014/main" id="{330B939D-18D4-4946-B375-1819289E303B}"/>
              </a:ext>
            </a:extLst>
          </p:cNvPr>
          <p:cNvSpPr txBox="1">
            <a:spLocks/>
          </p:cNvSpPr>
          <p:nvPr/>
        </p:nvSpPr>
        <p:spPr>
          <a:xfrm>
            <a:off x="1282842" y="2500361"/>
            <a:ext cx="6524550" cy="1609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Solutions grises (infrastructures, technologies)</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6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Ex : digues, élargissement des réseaux d’évacuation des eaux pluviales, peinture blanche, etc.</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Solutions vertes / fondées sur la nature </a:t>
            </a:r>
            <a:r>
              <a:rPr kumimoji="0" lang="fr-FR" sz="14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(à favoriser, sans regret)</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6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Ex : </a:t>
            </a:r>
            <a:r>
              <a:rPr kumimoji="0" lang="fr-FR" sz="1600" b="0" i="1" u="none" strike="noStrike" kern="1200" cap="none" spc="0" normalizeH="0" baseline="0" noProof="0" dirty="0" err="1">
                <a:ln>
                  <a:noFill/>
                </a:ln>
                <a:solidFill>
                  <a:prstClr val="black">
                    <a:lumMod val="75000"/>
                    <a:lumOff val="25000"/>
                  </a:prstClr>
                </a:solidFill>
                <a:effectLst/>
                <a:uLnTx/>
                <a:uFillTx/>
                <a:latin typeface="Bahnschrift" panose="020B0502040204020203" pitchFamily="34" charset="0"/>
                <a:ea typeface="+mj-ea"/>
                <a:cs typeface="+mj-cs"/>
              </a:rPr>
              <a:t>désimperméabilisation</a:t>
            </a:r>
            <a:r>
              <a:rPr kumimoji="0" lang="fr-FR" sz="16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des sols et végétalisation en ville, restauration de zones humides, renaturation de cours d’eau, etc.</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fr-FR" sz="18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p:txBody>
      </p:sp>
      <p:pic>
        <p:nvPicPr>
          <p:cNvPr id="24" name="Graphique 23" descr="Feuille">
            <a:extLst>
              <a:ext uri="{FF2B5EF4-FFF2-40B4-BE49-F238E27FC236}">
                <a16:creationId xmlns:a16="http://schemas.microsoft.com/office/drawing/2014/main" id="{398C9611-AD4E-4FDF-8294-EF799A982B7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7931" y="3193176"/>
            <a:ext cx="424100" cy="420205"/>
          </a:xfrm>
          <a:prstGeom prst="rect">
            <a:avLst/>
          </a:prstGeom>
        </p:spPr>
      </p:pic>
      <p:pic>
        <p:nvPicPr>
          <p:cNvPr id="4" name="Graphique 3" descr="Ville">
            <a:extLst>
              <a:ext uri="{FF2B5EF4-FFF2-40B4-BE49-F238E27FC236}">
                <a16:creationId xmlns:a16="http://schemas.microsoft.com/office/drawing/2014/main" id="{AE9F3F4D-7963-4133-8676-C10F9C09DE3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5705" y="1913711"/>
            <a:ext cx="548552" cy="548552"/>
          </a:xfrm>
          <a:prstGeom prst="rect">
            <a:avLst/>
          </a:prstGeom>
        </p:spPr>
      </p:pic>
      <p:sp>
        <p:nvSpPr>
          <p:cNvPr id="3" name="Rectangle 2">
            <a:extLst>
              <a:ext uri="{FF2B5EF4-FFF2-40B4-BE49-F238E27FC236}">
                <a16:creationId xmlns:a16="http://schemas.microsoft.com/office/drawing/2014/main" id="{3874A03A-B9E6-4482-8C58-C61F96C8BE02}"/>
              </a:ext>
            </a:extLst>
          </p:cNvPr>
          <p:cNvSpPr/>
          <p:nvPr/>
        </p:nvSpPr>
        <p:spPr>
          <a:xfrm>
            <a:off x="391170" y="4506157"/>
            <a:ext cx="10868716" cy="1054006"/>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Doivent répondre au Standard Mondial de l’UICN (8 critères)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hlinkClick r:id="rId11"/>
              </a:rPr>
              <a:t>Guide UICN des 8 questions à se poser pour mettre en œuvre les </a:t>
            </a:r>
            <a:r>
              <a:rPr kumimoji="0" lang="fr-FR"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hlinkClick r:id="rId11"/>
              </a:rPr>
              <a:t>SfN</a:t>
            </a:r>
            <a:endPar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hlinkClick r:id="rId12"/>
              </a:rPr>
              <a:t>Note de cadrage ARTISAN sur les </a:t>
            </a:r>
            <a:r>
              <a:rPr kumimoji="0" lang="fr-FR"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hlinkClick r:id="rId12"/>
              </a:rPr>
              <a:t>SafN</a:t>
            </a:r>
            <a:endParaRPr kumimoji="0" lang="fr-FR"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pic>
        <p:nvPicPr>
          <p:cNvPr id="27" name="Google Shape;467;p34">
            <a:extLst>
              <a:ext uri="{FF2B5EF4-FFF2-40B4-BE49-F238E27FC236}">
                <a16:creationId xmlns:a16="http://schemas.microsoft.com/office/drawing/2014/main" id="{9DFD6B1A-486F-4026-84C6-B04F38377D22}"/>
              </a:ext>
            </a:extLst>
          </p:cNvPr>
          <p:cNvPicPr preferRelativeResize="0"/>
          <p:nvPr/>
        </p:nvPicPr>
        <p:blipFill rotWithShape="1">
          <a:blip r:embed="rId13">
            <a:alphaModFix/>
            <a:extLst>
              <a:ext uri="{28A0092B-C50C-407E-A947-70E740481C1C}">
                <a14:useLocalDpi xmlns:a14="http://schemas.microsoft.com/office/drawing/2010/main" val="0"/>
              </a:ext>
            </a:extLst>
          </a:blip>
          <a:srcRect l="6810" t="2931" r="3220"/>
          <a:stretch/>
        </p:blipFill>
        <p:spPr>
          <a:xfrm>
            <a:off x="8287574" y="1608157"/>
            <a:ext cx="3233127" cy="4070490"/>
          </a:xfrm>
          <a:prstGeom prst="rect">
            <a:avLst/>
          </a:prstGeom>
          <a:noFill/>
          <a:ln>
            <a:noFill/>
          </a:ln>
        </p:spPr>
      </p:pic>
      <p:sp>
        <p:nvSpPr>
          <p:cNvPr id="31" name="Google Shape;472;p34">
            <a:extLst>
              <a:ext uri="{FF2B5EF4-FFF2-40B4-BE49-F238E27FC236}">
                <a16:creationId xmlns:a16="http://schemas.microsoft.com/office/drawing/2014/main" id="{AB36F3F0-7BC9-4C5E-BEC8-B7D0E35E8AA9}"/>
              </a:ext>
            </a:extLst>
          </p:cNvPr>
          <p:cNvSpPr txBox="1"/>
          <p:nvPr/>
        </p:nvSpPr>
        <p:spPr>
          <a:xfrm>
            <a:off x="11040518" y="5400356"/>
            <a:ext cx="960366" cy="450512"/>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fr-FR" sz="1500" b="0" i="1" u="none" strike="noStrike" kern="1200" cap="none" spc="0" normalizeH="0" baseline="0" noProof="0" dirty="0">
                <a:ln>
                  <a:noFill/>
                </a:ln>
                <a:solidFill>
                  <a:srgbClr val="002060"/>
                </a:solidFill>
                <a:effectLst/>
                <a:uLnTx/>
                <a:uFillTx/>
                <a:latin typeface="Calibri" panose="020F0502020204030204"/>
                <a:ea typeface="+mn-ea"/>
                <a:cs typeface="+mn-cs"/>
              </a:rPr>
              <a:t>© UICN</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lèche : droite 4">
            <a:extLst>
              <a:ext uri="{FF2B5EF4-FFF2-40B4-BE49-F238E27FC236}">
                <a16:creationId xmlns:a16="http://schemas.microsoft.com/office/drawing/2014/main" id="{0B98AF1D-8F03-44A9-B9C8-ABF6E04AAEAD}"/>
              </a:ext>
            </a:extLst>
          </p:cNvPr>
          <p:cNvSpPr/>
          <p:nvPr/>
        </p:nvSpPr>
        <p:spPr>
          <a:xfrm>
            <a:off x="7723391" y="3212680"/>
            <a:ext cx="324092" cy="25320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D9CD38E-694D-47CD-9408-871EF6CFBDE0}"/>
              </a:ext>
            </a:extLst>
          </p:cNvPr>
          <p:cNvSpPr/>
          <p:nvPr/>
        </p:nvSpPr>
        <p:spPr>
          <a:xfrm>
            <a:off x="287627" y="352327"/>
            <a:ext cx="9167894" cy="138499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n-ea"/>
                <a:cs typeface="+mn-cs"/>
              </a:rPr>
              <a:t>Le contexte du Life ARTISAN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8BC145"/>
                </a:solidFill>
                <a:effectLst/>
                <a:uLnTx/>
                <a:uFillTx/>
                <a:latin typeface="Bahnschrift" panose="020B0502040204020203" pitchFamily="34" charset="0"/>
                <a:ea typeface="+mn-ea"/>
                <a:cs typeface="+mn-cs"/>
              </a:rPr>
              <a:t>S’adapter avec les solutions fondées sur la nature (</a:t>
            </a:r>
            <a:r>
              <a:rPr kumimoji="0" lang="fr-FR" sz="2800" b="1" i="0" u="none" strike="noStrike" kern="1200" cap="none" spc="0" normalizeH="0" baseline="0" noProof="0" dirty="0" err="1">
                <a:ln>
                  <a:noFill/>
                </a:ln>
                <a:solidFill>
                  <a:srgbClr val="8BC145"/>
                </a:solidFill>
                <a:effectLst/>
                <a:uLnTx/>
                <a:uFillTx/>
                <a:latin typeface="Bahnschrift" panose="020B0502040204020203" pitchFamily="34" charset="0"/>
                <a:ea typeface="+mn-ea"/>
                <a:cs typeface="+mn-cs"/>
              </a:rPr>
              <a:t>SfN</a:t>
            </a:r>
            <a:r>
              <a:rPr kumimoji="0" lang="fr-FR" sz="2800" b="1" i="0" u="none" strike="noStrike" kern="1200" cap="none" spc="0" normalizeH="0" baseline="0" noProof="0" dirty="0">
                <a:ln>
                  <a:noFill/>
                </a:ln>
                <a:solidFill>
                  <a:srgbClr val="8BC145"/>
                </a:solidFill>
                <a:effectLst/>
                <a:uLnTx/>
                <a:uFillTx/>
                <a:latin typeface="Bahnschrift" panose="020B0502040204020203" pitchFamily="34" charset="0"/>
                <a:ea typeface="+mn-ea"/>
                <a:cs typeface="+mn-cs"/>
              </a:rPr>
              <a:t>)</a:t>
            </a:r>
            <a:endParaRPr kumimoji="0" lang="fr-FR" sz="2800" b="0" i="0" u="none" strike="noStrike" kern="1200" cap="none" spc="0" normalizeH="0" baseline="0" noProof="0" dirty="0">
              <a:ln>
                <a:noFill/>
              </a:ln>
              <a:solidFill>
                <a:srgbClr val="8BC14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16">
            <a:extLst>
              <a:ext uri="{FF2B5EF4-FFF2-40B4-BE49-F238E27FC236}">
                <a16:creationId xmlns:a16="http://schemas.microsoft.com/office/drawing/2014/main" id="{5A23F8AB-BD17-433F-B002-A6D2C56AB2D3}"/>
              </a:ext>
            </a:extLst>
          </p:cNvPr>
          <p:cNvPicPr>
            <a:picLocks noChangeAspect="1"/>
          </p:cNvPicPr>
          <p:nvPr/>
        </p:nvPicPr>
        <p:blipFill>
          <a:blip r:embed="rId1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1515517" y="6267679"/>
            <a:ext cx="592059" cy="440895"/>
          </a:xfrm>
          <a:prstGeom prst="rect">
            <a:avLst/>
          </a:prstGeom>
        </p:spPr>
      </p:pic>
      <p:sp>
        <p:nvSpPr>
          <p:cNvPr id="18" name="ZoneTexte 17">
            <a:extLst>
              <a:ext uri="{FF2B5EF4-FFF2-40B4-BE49-F238E27FC236}">
                <a16:creationId xmlns:a16="http://schemas.microsoft.com/office/drawing/2014/main" id="{6A8D56AC-A914-493D-A1FC-753009292199}"/>
              </a:ext>
            </a:extLst>
          </p:cNvPr>
          <p:cNvSpPr txBox="1"/>
          <p:nvPr/>
        </p:nvSpPr>
        <p:spPr>
          <a:xfrm>
            <a:off x="2222626" y="6327952"/>
            <a:ext cx="67421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Forum européen Nature for City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heloise.gautier@ofb.gouv.fr  / eygoutier@gmail.com</a:t>
            </a:r>
          </a:p>
        </p:txBody>
      </p:sp>
    </p:spTree>
    <p:extLst>
      <p:ext uri="{BB962C8B-B14F-4D97-AF65-F5344CB8AC3E}">
        <p14:creationId xmlns:p14="http://schemas.microsoft.com/office/powerpoint/2010/main" val="3440016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F723A15-339B-46FA-B1B8-D038E8C55AA4}"/>
              </a:ext>
            </a:extLst>
          </p:cNvPr>
          <p:cNvSpPr txBox="1">
            <a:spLocks/>
          </p:cNvSpPr>
          <p:nvPr/>
        </p:nvSpPr>
        <p:spPr>
          <a:xfrm>
            <a:off x="4587002" y="582597"/>
            <a:ext cx="5810218" cy="1264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66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p:txBody>
      </p:sp>
      <p:grpSp>
        <p:nvGrpSpPr>
          <p:cNvPr id="21" name="Groupe 20">
            <a:extLst>
              <a:ext uri="{FF2B5EF4-FFF2-40B4-BE49-F238E27FC236}">
                <a16:creationId xmlns:a16="http://schemas.microsoft.com/office/drawing/2014/main" id="{0F53445B-3393-47C0-BC8C-5D219FE2B993}"/>
              </a:ext>
            </a:extLst>
          </p:cNvPr>
          <p:cNvGrpSpPr/>
          <p:nvPr/>
        </p:nvGrpSpPr>
        <p:grpSpPr>
          <a:xfrm>
            <a:off x="0" y="6143945"/>
            <a:ext cx="12192000" cy="714054"/>
            <a:chOff x="0" y="6143945"/>
            <a:chExt cx="12192000" cy="714054"/>
          </a:xfrm>
        </p:grpSpPr>
        <p:sp>
          <p:nvSpPr>
            <p:cNvPr id="22" name="Organigramme : Document 21">
              <a:extLst>
                <a:ext uri="{FF2B5EF4-FFF2-40B4-BE49-F238E27FC236}">
                  <a16:creationId xmlns:a16="http://schemas.microsoft.com/office/drawing/2014/main" id="{02AD8566-C4D4-4F10-9645-FAD9CCD8949F}"/>
                </a:ext>
              </a:extLst>
            </p:cNvPr>
            <p:cNvSpPr/>
            <p:nvPr/>
          </p:nvSpPr>
          <p:spPr>
            <a:xfrm flipV="1">
              <a:off x="0" y="6143945"/>
              <a:ext cx="12192000" cy="714054"/>
            </a:xfrm>
            <a:prstGeom prst="flowChartDocumen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 22">
              <a:extLst>
                <a:ext uri="{FF2B5EF4-FFF2-40B4-BE49-F238E27FC236}">
                  <a16:creationId xmlns:a16="http://schemas.microsoft.com/office/drawing/2014/main" id="{47B72827-3440-4C51-A890-8DA7C3F0C517}"/>
                </a:ext>
              </a:extLst>
            </p:cNvPr>
            <p:cNvPicPr>
              <a:picLocks noChangeAspect="1"/>
            </p:cNvPicPr>
            <p:nvPr/>
          </p:nvPicPr>
          <p:blipFill rotWithShape="1">
            <a:blip r:embed="rId3" cstate="hq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41000"/>
                      </a14:imgEffect>
                    </a14:imgLayer>
                  </a14:imgProps>
                </a:ext>
                <a:ext uri="{28A0092B-C50C-407E-A947-70E740481C1C}">
                  <a14:useLocalDpi xmlns:a14="http://schemas.microsoft.com/office/drawing/2010/main" val="0"/>
                </a:ext>
              </a:extLst>
            </a:blip>
            <a:srcRect b="19796"/>
            <a:stretch/>
          </p:blipFill>
          <p:spPr>
            <a:xfrm>
              <a:off x="898939" y="6234872"/>
              <a:ext cx="508618" cy="506511"/>
            </a:xfrm>
            <a:prstGeom prst="rect">
              <a:avLst/>
            </a:prstGeom>
          </p:spPr>
        </p:pic>
        <p:pic>
          <p:nvPicPr>
            <p:cNvPr id="28" name="Image 27">
              <a:extLst>
                <a:ext uri="{FF2B5EF4-FFF2-40B4-BE49-F238E27FC236}">
                  <a16:creationId xmlns:a16="http://schemas.microsoft.com/office/drawing/2014/main" id="{09EB76F4-3A1B-4F43-B50D-69F1B6F24008}"/>
                </a:ext>
              </a:extLst>
            </p:cNvPr>
            <p:cNvPicPr>
              <a:picLocks noChangeAspect="1"/>
            </p:cNvPicPr>
            <p:nvPr/>
          </p:nvPicPr>
          <p:blipFill rotWithShape="1">
            <a:blip r:embed="rId5" cstate="hq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6768" t="20000" r="30597" b="27640"/>
            <a:stretch/>
          </p:blipFill>
          <p:spPr>
            <a:xfrm>
              <a:off x="214631" y="6247716"/>
              <a:ext cx="575350" cy="506511"/>
            </a:xfrm>
            <a:prstGeom prst="rect">
              <a:avLst/>
            </a:prstGeom>
          </p:spPr>
        </p:pic>
        <p:sp>
          <p:nvSpPr>
            <p:cNvPr id="30" name="ZoneTexte 29">
              <a:extLst>
                <a:ext uri="{FF2B5EF4-FFF2-40B4-BE49-F238E27FC236}">
                  <a16:creationId xmlns:a16="http://schemas.microsoft.com/office/drawing/2014/main" id="{6801512B-46BE-4868-B199-497726A06F4D}"/>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4/11</a:t>
              </a:r>
            </a:p>
          </p:txBody>
        </p:sp>
      </p:grpSp>
      <p:grpSp>
        <p:nvGrpSpPr>
          <p:cNvPr id="17" name="Groupe 16">
            <a:extLst>
              <a:ext uri="{FF2B5EF4-FFF2-40B4-BE49-F238E27FC236}">
                <a16:creationId xmlns:a16="http://schemas.microsoft.com/office/drawing/2014/main" id="{2080558C-6F08-4035-9031-68DBD81DA49B}"/>
              </a:ext>
            </a:extLst>
          </p:cNvPr>
          <p:cNvGrpSpPr/>
          <p:nvPr/>
        </p:nvGrpSpPr>
        <p:grpSpPr>
          <a:xfrm>
            <a:off x="492060" y="1548931"/>
            <a:ext cx="5986155" cy="1360211"/>
            <a:chOff x="7494245" y="2945101"/>
            <a:chExt cx="5858674" cy="1360211"/>
          </a:xfrm>
        </p:grpSpPr>
        <p:sp>
          <p:nvSpPr>
            <p:cNvPr id="18" name="Titre 1">
              <a:extLst>
                <a:ext uri="{FF2B5EF4-FFF2-40B4-BE49-F238E27FC236}">
                  <a16:creationId xmlns:a16="http://schemas.microsoft.com/office/drawing/2014/main" id="{4B653B06-9DE9-4F91-B574-A91FE0DA4B85}"/>
                </a:ext>
              </a:extLst>
            </p:cNvPr>
            <p:cNvSpPr txBox="1">
              <a:spLocks/>
            </p:cNvSpPr>
            <p:nvPr/>
          </p:nvSpPr>
          <p:spPr>
            <a:xfrm>
              <a:off x="7892459" y="2945101"/>
              <a:ext cx="5460460" cy="136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Objectif : en 8 ans (2020-2028), favoriser le recours aux « </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s</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olutions d’</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a</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daptation </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f</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ondées sur la </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n</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ature » (</a:t>
              </a:r>
              <a:r>
                <a:rPr kumimoji="0" lang="fr-FR" sz="1800" b="0" i="0" u="none" strike="noStrike" kern="1200" cap="none" spc="0" normalizeH="0" baseline="0" noProof="0" dirty="0" err="1">
                  <a:ln>
                    <a:noFill/>
                  </a:ln>
                  <a:solidFill>
                    <a:prstClr val="black">
                      <a:lumMod val="75000"/>
                      <a:lumOff val="25000"/>
                    </a:prstClr>
                  </a:solidFill>
                  <a:effectLst/>
                  <a:uLnTx/>
                  <a:uFillTx/>
                  <a:latin typeface="Bahnschrift" panose="020B0502040204020203" pitchFamily="34" charset="0"/>
                  <a:ea typeface="+mj-ea"/>
                  <a:cs typeface="+mj-cs"/>
                </a:rPr>
                <a:t>SafN</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en France </a:t>
              </a:r>
            </a:p>
            <a:p>
              <a:pPr marL="0" marR="0" lvl="0" indent="108000" algn="l" defTabSz="914400" rtl="0" eaLnBrk="1" fontAlgn="auto" latinLnBrk="0" hangingPunct="1">
                <a:lnSpc>
                  <a:spcPct val="9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p:txBody>
        </p:sp>
        <p:pic>
          <p:nvPicPr>
            <p:cNvPr id="19" name="Graphique 18" descr="Feuille">
              <a:extLst>
                <a:ext uri="{FF2B5EF4-FFF2-40B4-BE49-F238E27FC236}">
                  <a16:creationId xmlns:a16="http://schemas.microsoft.com/office/drawing/2014/main" id="{BF9F4694-43F2-45C8-9FE1-84290F423A7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4245" y="3145707"/>
              <a:ext cx="298461" cy="298461"/>
            </a:xfrm>
            <a:prstGeom prst="rect">
              <a:avLst/>
            </a:prstGeom>
          </p:spPr>
        </p:pic>
      </p:grpSp>
      <p:grpSp>
        <p:nvGrpSpPr>
          <p:cNvPr id="20" name="Groupe 19">
            <a:extLst>
              <a:ext uri="{FF2B5EF4-FFF2-40B4-BE49-F238E27FC236}">
                <a16:creationId xmlns:a16="http://schemas.microsoft.com/office/drawing/2014/main" id="{F0FCB4C5-B515-4884-AE61-892991089C41}"/>
              </a:ext>
            </a:extLst>
          </p:cNvPr>
          <p:cNvGrpSpPr/>
          <p:nvPr/>
        </p:nvGrpSpPr>
        <p:grpSpPr>
          <a:xfrm>
            <a:off x="507297" y="2398466"/>
            <a:ext cx="5885472" cy="1360211"/>
            <a:chOff x="7566336" y="4058021"/>
            <a:chExt cx="5831421" cy="1360211"/>
          </a:xfrm>
        </p:grpSpPr>
        <p:sp>
          <p:nvSpPr>
            <p:cNvPr id="24" name="Titre 1">
              <a:extLst>
                <a:ext uri="{FF2B5EF4-FFF2-40B4-BE49-F238E27FC236}">
                  <a16:creationId xmlns:a16="http://schemas.microsoft.com/office/drawing/2014/main" id="{D4E97F9A-C798-49BA-A4B6-32E07325EE67}"/>
                </a:ext>
              </a:extLst>
            </p:cNvPr>
            <p:cNvSpPr txBox="1">
              <a:spLocks/>
            </p:cNvSpPr>
            <p:nvPr/>
          </p:nvSpPr>
          <p:spPr>
            <a:xfrm>
              <a:off x="7968925" y="4058021"/>
              <a:ext cx="5428832" cy="136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Un projet financé par la Commission européenne et le MTES (16,7m€/8ans), piloté par l’OFB, avec 28 bénéficiaires associés</a:t>
              </a:r>
            </a:p>
          </p:txBody>
        </p:sp>
        <p:pic>
          <p:nvPicPr>
            <p:cNvPr id="27" name="Graphique 26" descr="Feuille">
              <a:extLst>
                <a:ext uri="{FF2B5EF4-FFF2-40B4-BE49-F238E27FC236}">
                  <a16:creationId xmlns:a16="http://schemas.microsoft.com/office/drawing/2014/main" id="{9A48711D-635A-40CF-B7CE-4CF61D6CE47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66336" y="4339466"/>
              <a:ext cx="298461" cy="298461"/>
            </a:xfrm>
            <a:prstGeom prst="rect">
              <a:avLst/>
            </a:prstGeom>
          </p:spPr>
        </p:pic>
      </p:grpSp>
      <p:grpSp>
        <p:nvGrpSpPr>
          <p:cNvPr id="31" name="Groupe 30">
            <a:extLst>
              <a:ext uri="{FF2B5EF4-FFF2-40B4-BE49-F238E27FC236}">
                <a16:creationId xmlns:a16="http://schemas.microsoft.com/office/drawing/2014/main" id="{9B87D06C-6980-4C57-BFC5-EA34CC1A04DE}"/>
              </a:ext>
            </a:extLst>
          </p:cNvPr>
          <p:cNvGrpSpPr/>
          <p:nvPr/>
        </p:nvGrpSpPr>
        <p:grpSpPr>
          <a:xfrm>
            <a:off x="492060" y="3577342"/>
            <a:ext cx="7362952" cy="2365828"/>
            <a:chOff x="7543774" y="4484611"/>
            <a:chExt cx="7295333" cy="2365828"/>
          </a:xfrm>
        </p:grpSpPr>
        <p:sp>
          <p:nvSpPr>
            <p:cNvPr id="32" name="Titre 1">
              <a:extLst>
                <a:ext uri="{FF2B5EF4-FFF2-40B4-BE49-F238E27FC236}">
                  <a16:creationId xmlns:a16="http://schemas.microsoft.com/office/drawing/2014/main" id="{71621F69-CF21-4B05-B12B-7F311B5917A0}"/>
                </a:ext>
              </a:extLst>
            </p:cNvPr>
            <p:cNvSpPr txBox="1">
              <a:spLocks/>
            </p:cNvSpPr>
            <p:nvPr/>
          </p:nvSpPr>
          <p:spPr>
            <a:xfrm>
              <a:off x="7889590" y="4484611"/>
              <a:ext cx="6949517" cy="2365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10800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3 niveaux d’action :</a:t>
              </a:r>
            </a:p>
            <a:p>
              <a:pPr marL="0" marR="0" lvl="0" indent="108000" algn="l" defTabSz="914400" rtl="0" eaLnBrk="1" fontAlgn="auto" latinLnBrk="0" hangingPunct="1">
                <a:lnSpc>
                  <a:spcPct val="90000"/>
                </a:lnSpc>
                <a:spcBef>
                  <a:spcPct val="0"/>
                </a:spcBef>
                <a:spcAft>
                  <a:spcPts val="0"/>
                </a:spcAft>
                <a:buClrTx/>
                <a:buSzTx/>
                <a:buFontTx/>
                <a:buNone/>
                <a:tabLst/>
                <a:defRPr/>
              </a:pPr>
              <a:endParaRPr kumimoji="0" lang="fr-FR" sz="11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10800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1) </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National</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 coordination et production de ressources </a:t>
              </a:r>
            </a:p>
            <a:p>
              <a:pPr marL="0" marR="0" lvl="0" indent="108000" algn="l" defTabSz="914400" rtl="0" eaLnBrk="1" fontAlgn="auto" latinLnBrk="0" hangingPunct="1">
                <a:lnSpc>
                  <a:spcPct val="90000"/>
                </a:lnSpc>
                <a:spcBef>
                  <a:spcPct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a:t>
              </a:r>
              <a:r>
                <a:rPr kumimoji="0" lang="fr-FR" sz="13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hlinkClick r:id="rId10"/>
                </a:rPr>
                <a:t>CRACC</a:t>
              </a:r>
              <a:r>
                <a:rPr kumimoji="0" lang="fr-FR" sz="13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groupes d’experts, études ciblées, </a:t>
              </a:r>
              <a:r>
                <a:rPr kumimoji="0" lang="fr-FR" sz="13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hlinkClick r:id="rId11"/>
                </a:rPr>
                <a:t>trophées ARTISAN</a:t>
              </a:r>
              <a:r>
                <a:rPr kumimoji="0" lang="fr-FR" sz="13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a:t>
              </a:r>
            </a:p>
            <a:p>
              <a:pPr marL="0" marR="0" lvl="0" indent="108000" algn="l" defTabSz="914400" rtl="0" eaLnBrk="1" fontAlgn="auto" latinLnBrk="0" hangingPunct="1">
                <a:lnSpc>
                  <a:spcPct val="90000"/>
                </a:lnSpc>
                <a:spcBef>
                  <a:spcPct val="0"/>
                </a:spcBef>
                <a:spcAft>
                  <a:spcPts val="0"/>
                </a:spcAft>
                <a:buClrTx/>
                <a:buSzTx/>
                <a:buFontTx/>
                <a:buNone/>
                <a:tabLst/>
                <a:defRPr/>
              </a:pPr>
              <a:endParaRPr kumimoji="0" lang="fr-FR" sz="14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10800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2) </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Régional</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 animation régionale pour faciliter les </a:t>
              </a:r>
            </a:p>
            <a:p>
              <a:pPr marL="0" marR="0" lvl="0" indent="10800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projets de </a:t>
              </a:r>
              <a:r>
                <a:rPr kumimoji="0" lang="fr-FR" sz="1800" b="0" i="0" u="none" strike="noStrike" kern="1200" cap="none" spc="0" normalizeH="0" baseline="0" noProof="0" dirty="0" err="1">
                  <a:ln>
                    <a:noFill/>
                  </a:ln>
                  <a:solidFill>
                    <a:prstClr val="black">
                      <a:lumMod val="75000"/>
                      <a:lumOff val="25000"/>
                    </a:prstClr>
                  </a:solidFill>
                  <a:effectLst/>
                  <a:uLnTx/>
                  <a:uFillTx/>
                  <a:latin typeface="Bahnschrift" panose="020B0502040204020203" pitchFamily="34" charset="0"/>
                  <a:ea typeface="+mj-ea"/>
                  <a:cs typeface="+mj-cs"/>
                </a:rPr>
                <a:t>SafN</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a:t>
              </a:r>
              <a:r>
                <a:rPr kumimoji="0" lang="fr-FR" sz="12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a:t>
              </a:r>
              <a:r>
                <a:rPr kumimoji="0" lang="fr-FR" sz="12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hlinkClick r:id="rId12"/>
                </a:rPr>
                <a:t>carte animateurs et contacts</a:t>
              </a:r>
              <a:r>
                <a:rPr kumimoji="0" lang="fr-FR" sz="1200" b="0" i="1"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a:t>
              </a:r>
            </a:p>
            <a:p>
              <a:pPr marL="0" marR="0" lvl="0" indent="108000" algn="l" defTabSz="914400" rtl="0" eaLnBrk="1" fontAlgn="auto" latinLnBrk="0" hangingPunct="1">
                <a:lnSpc>
                  <a:spcPct val="90000"/>
                </a:lnSpc>
                <a:spcBef>
                  <a:spcPct val="0"/>
                </a:spcBef>
                <a:spcAft>
                  <a:spcPts val="0"/>
                </a:spcAft>
                <a:buClrTx/>
                <a:buSzTx/>
                <a:buFontTx/>
                <a:buNone/>
                <a:tabLst/>
                <a:defRPr/>
              </a:pPr>
              <a:endParaRPr kumimoji="0" lang="fr-FR" sz="14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10800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3) </a:t>
              </a:r>
              <a:r>
                <a:rPr kumimoji="0" lang="fr-FR" sz="1800" b="1"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Local </a:t>
              </a: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 programme démonstrateur 10 sites pilotes</a:t>
              </a:r>
            </a:p>
          </p:txBody>
        </p:sp>
        <p:pic>
          <p:nvPicPr>
            <p:cNvPr id="33" name="Graphique 32" descr="Feuille">
              <a:extLst>
                <a:ext uri="{FF2B5EF4-FFF2-40B4-BE49-F238E27FC236}">
                  <a16:creationId xmlns:a16="http://schemas.microsoft.com/office/drawing/2014/main" id="{DBC3A199-1502-4807-B836-A97DF65455F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43774" y="4647491"/>
              <a:ext cx="298461" cy="298461"/>
            </a:xfrm>
            <a:prstGeom prst="rect">
              <a:avLst/>
            </a:prstGeom>
          </p:spPr>
        </p:pic>
      </p:grpSp>
      <p:pic>
        <p:nvPicPr>
          <p:cNvPr id="25" name="Image 24">
            <a:extLst>
              <a:ext uri="{FF2B5EF4-FFF2-40B4-BE49-F238E27FC236}">
                <a16:creationId xmlns:a16="http://schemas.microsoft.com/office/drawing/2014/main" id="{6E97FE04-EA53-4394-923D-6AC2F3A67128}"/>
              </a:ext>
            </a:extLst>
          </p:cNvPr>
          <p:cNvPicPr>
            <a:picLocks noChangeAspect="1"/>
          </p:cNvPicPr>
          <p:nvPr/>
        </p:nvPicPr>
        <p:blipFill>
          <a:blip r:embed="rId13"/>
          <a:stretch>
            <a:fillRect/>
          </a:stretch>
        </p:blipFill>
        <p:spPr>
          <a:xfrm>
            <a:off x="6737316" y="582597"/>
            <a:ext cx="5167058" cy="5372937"/>
          </a:xfrm>
          <a:prstGeom prst="rect">
            <a:avLst/>
          </a:prstGeom>
        </p:spPr>
      </p:pic>
      <p:sp>
        <p:nvSpPr>
          <p:cNvPr id="26" name="Rectangle 25">
            <a:extLst>
              <a:ext uri="{FF2B5EF4-FFF2-40B4-BE49-F238E27FC236}">
                <a16:creationId xmlns:a16="http://schemas.microsoft.com/office/drawing/2014/main" id="{34E2B901-96DB-4D4F-9FFC-36011C5E9483}"/>
              </a:ext>
            </a:extLst>
          </p:cNvPr>
          <p:cNvSpPr/>
          <p:nvPr/>
        </p:nvSpPr>
        <p:spPr>
          <a:xfrm>
            <a:off x="387599" y="517911"/>
            <a:ext cx="6005170" cy="95410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n-ea"/>
                <a:cs typeface="+mn-cs"/>
              </a:rPr>
              <a:t>Le fonctionnement du Life ARTISAN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8BC145"/>
                </a:solidFill>
                <a:effectLst/>
                <a:uLnTx/>
                <a:uFillTx/>
                <a:latin typeface="Bahnschrift" panose="020B0502040204020203" pitchFamily="34" charset="0"/>
                <a:ea typeface="+mn-ea"/>
                <a:cs typeface="+mn-cs"/>
              </a:rPr>
              <a:t>Les données-clés</a:t>
            </a:r>
            <a:endParaRPr kumimoji="0" lang="fr-FR" sz="2800" b="0" i="0" u="none" strike="noStrike" kern="1200" cap="none" spc="0" normalizeH="0" baseline="0" noProof="0" dirty="0">
              <a:ln>
                <a:noFill/>
              </a:ln>
              <a:solidFill>
                <a:srgbClr val="8BC145"/>
              </a:solidFill>
              <a:effectLst/>
              <a:uLnTx/>
              <a:uFillTx/>
              <a:latin typeface="Calibri" panose="020F0502020204030204"/>
              <a:ea typeface="+mn-ea"/>
              <a:cs typeface="+mn-cs"/>
            </a:endParaRPr>
          </a:p>
        </p:txBody>
      </p:sp>
      <p:pic>
        <p:nvPicPr>
          <p:cNvPr id="34" name="Image 33">
            <a:extLst>
              <a:ext uri="{FF2B5EF4-FFF2-40B4-BE49-F238E27FC236}">
                <a16:creationId xmlns:a16="http://schemas.microsoft.com/office/drawing/2014/main" id="{B85FD1A2-438E-46AE-A2FF-880BD505E846}"/>
              </a:ext>
            </a:extLst>
          </p:cNvPr>
          <p:cNvPicPr>
            <a:picLocks noChangeAspect="1"/>
          </p:cNvPicPr>
          <p:nvPr/>
        </p:nvPicPr>
        <p:blipFill>
          <a:blip r:embed="rId1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1515517" y="6267679"/>
            <a:ext cx="592059" cy="440895"/>
          </a:xfrm>
          <a:prstGeom prst="rect">
            <a:avLst/>
          </a:prstGeom>
        </p:spPr>
      </p:pic>
      <p:sp>
        <p:nvSpPr>
          <p:cNvPr id="35" name="ZoneTexte 34">
            <a:extLst>
              <a:ext uri="{FF2B5EF4-FFF2-40B4-BE49-F238E27FC236}">
                <a16:creationId xmlns:a16="http://schemas.microsoft.com/office/drawing/2014/main" id="{EAC58140-9539-47F8-8CD3-B72812152790}"/>
              </a:ext>
            </a:extLst>
          </p:cNvPr>
          <p:cNvSpPr txBox="1"/>
          <p:nvPr/>
        </p:nvSpPr>
        <p:spPr>
          <a:xfrm>
            <a:off x="2222626" y="6327952"/>
            <a:ext cx="67421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Forum européen Nature for City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heloise.gautier@ofb.gouv.fr  / eygoutier@gmail.com</a:t>
            </a:r>
          </a:p>
        </p:txBody>
      </p:sp>
    </p:spTree>
    <p:extLst>
      <p:ext uri="{BB962C8B-B14F-4D97-AF65-F5344CB8AC3E}">
        <p14:creationId xmlns:p14="http://schemas.microsoft.com/office/powerpoint/2010/main" val="271556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4C8F8D5-9AAB-4B39-8564-E0CF4D557EAD}"/>
              </a:ext>
            </a:extLst>
          </p:cNvPr>
          <p:cNvGrpSpPr/>
          <p:nvPr/>
        </p:nvGrpSpPr>
        <p:grpSpPr>
          <a:xfrm>
            <a:off x="476027" y="2361826"/>
            <a:ext cx="3223954" cy="3535688"/>
            <a:chOff x="6442352" y="2516779"/>
            <a:chExt cx="4020669" cy="4445153"/>
          </a:xfrm>
        </p:grpSpPr>
        <p:pic>
          <p:nvPicPr>
            <p:cNvPr id="29" name="Google Shape;287;p38">
              <a:extLst>
                <a:ext uri="{FF2B5EF4-FFF2-40B4-BE49-F238E27FC236}">
                  <a16:creationId xmlns:a16="http://schemas.microsoft.com/office/drawing/2014/main" id="{11FA9BC1-A900-4831-B253-16EE767B663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442353" y="2516779"/>
              <a:ext cx="4020668" cy="2175878"/>
            </a:xfrm>
            <a:prstGeom prst="rect">
              <a:avLst/>
            </a:prstGeom>
            <a:noFill/>
            <a:ln>
              <a:noFill/>
            </a:ln>
          </p:spPr>
        </p:pic>
        <p:pic>
          <p:nvPicPr>
            <p:cNvPr id="30" name="Google Shape;288;p38">
              <a:extLst>
                <a:ext uri="{FF2B5EF4-FFF2-40B4-BE49-F238E27FC236}">
                  <a16:creationId xmlns:a16="http://schemas.microsoft.com/office/drawing/2014/main" id="{0E3935BD-B0FE-46BA-92BE-94BDA2CC0F4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42352" y="4786055"/>
              <a:ext cx="2272997" cy="2175877"/>
            </a:xfrm>
            <a:prstGeom prst="rect">
              <a:avLst/>
            </a:prstGeom>
            <a:noFill/>
            <a:ln>
              <a:noFill/>
            </a:ln>
          </p:spPr>
        </p:pic>
      </p:grpSp>
      <p:grpSp>
        <p:nvGrpSpPr>
          <p:cNvPr id="8" name="Groupe 7">
            <a:extLst>
              <a:ext uri="{FF2B5EF4-FFF2-40B4-BE49-F238E27FC236}">
                <a16:creationId xmlns:a16="http://schemas.microsoft.com/office/drawing/2014/main" id="{B0EA9DCC-209A-4926-B001-87AE86223FC7}"/>
              </a:ext>
            </a:extLst>
          </p:cNvPr>
          <p:cNvGrpSpPr/>
          <p:nvPr/>
        </p:nvGrpSpPr>
        <p:grpSpPr>
          <a:xfrm>
            <a:off x="0" y="6143945"/>
            <a:ext cx="12192000" cy="714054"/>
            <a:chOff x="0" y="6143945"/>
            <a:chExt cx="12192000" cy="714054"/>
          </a:xfrm>
        </p:grpSpPr>
        <p:sp>
          <p:nvSpPr>
            <p:cNvPr id="9" name="Organigramme : Document 8">
              <a:extLst>
                <a:ext uri="{FF2B5EF4-FFF2-40B4-BE49-F238E27FC236}">
                  <a16:creationId xmlns:a16="http://schemas.microsoft.com/office/drawing/2014/main" id="{27638810-DECB-4875-9731-0FFFC3FC717F}"/>
                </a:ext>
              </a:extLst>
            </p:cNvPr>
            <p:cNvSpPr/>
            <p:nvPr/>
          </p:nvSpPr>
          <p:spPr>
            <a:xfrm flipV="1">
              <a:off x="0" y="6143945"/>
              <a:ext cx="12192000" cy="714054"/>
            </a:xfrm>
            <a:prstGeom prst="flowChartDocumen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84641779-9A57-4690-B927-9A06E9775B6C}"/>
                </a:ext>
              </a:extLst>
            </p:cNvPr>
            <p:cNvPicPr>
              <a:picLocks noChangeAspect="1"/>
            </p:cNvPicPr>
            <p:nvPr/>
          </p:nvPicPr>
          <p:blipFill rotWithShape="1">
            <a:blip r:embed="rId5" cstate="hq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41000"/>
                      </a14:imgEffect>
                    </a14:imgLayer>
                  </a14:imgProps>
                </a:ext>
                <a:ext uri="{28A0092B-C50C-407E-A947-70E740481C1C}">
                  <a14:useLocalDpi xmlns:a14="http://schemas.microsoft.com/office/drawing/2010/main" val="0"/>
                </a:ext>
              </a:extLst>
            </a:blip>
            <a:srcRect b="19796"/>
            <a:stretch/>
          </p:blipFill>
          <p:spPr>
            <a:xfrm>
              <a:off x="898939" y="6234872"/>
              <a:ext cx="508618" cy="506511"/>
            </a:xfrm>
            <a:prstGeom prst="rect">
              <a:avLst/>
            </a:prstGeom>
          </p:spPr>
        </p:pic>
        <p:pic>
          <p:nvPicPr>
            <p:cNvPr id="11" name="Image 10">
              <a:extLst>
                <a:ext uri="{FF2B5EF4-FFF2-40B4-BE49-F238E27FC236}">
                  <a16:creationId xmlns:a16="http://schemas.microsoft.com/office/drawing/2014/main" id="{3899EECA-88EB-4FF4-80DA-6ECB3CFDC3C8}"/>
                </a:ext>
              </a:extLst>
            </p:cNvPr>
            <p:cNvPicPr>
              <a:picLocks noChangeAspect="1"/>
            </p:cNvPicPr>
            <p:nvPr/>
          </p:nvPicPr>
          <p:blipFill rotWithShape="1">
            <a:blip r:embed="rId7" cstate="hq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26768" t="20000" r="30597" b="27640"/>
            <a:stretch/>
          </p:blipFill>
          <p:spPr>
            <a:xfrm>
              <a:off x="214631" y="6247716"/>
              <a:ext cx="575350" cy="506511"/>
            </a:xfrm>
            <a:prstGeom prst="rect">
              <a:avLst/>
            </a:prstGeom>
          </p:spPr>
        </p:pic>
        <p:sp>
          <p:nvSpPr>
            <p:cNvPr id="13" name="ZoneTexte 12">
              <a:extLst>
                <a:ext uri="{FF2B5EF4-FFF2-40B4-BE49-F238E27FC236}">
                  <a16:creationId xmlns:a16="http://schemas.microsoft.com/office/drawing/2014/main" id="{A88DE078-FE5B-4FBB-835F-4930EFE755C8}"/>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5/11</a:t>
              </a:r>
            </a:p>
          </p:txBody>
        </p:sp>
      </p:grpSp>
      <p:sp>
        <p:nvSpPr>
          <p:cNvPr id="14" name="Rectangle 13">
            <a:extLst>
              <a:ext uri="{FF2B5EF4-FFF2-40B4-BE49-F238E27FC236}">
                <a16:creationId xmlns:a16="http://schemas.microsoft.com/office/drawing/2014/main" id="{BA746580-05DC-465A-BB56-3FB47129F868}"/>
              </a:ext>
            </a:extLst>
          </p:cNvPr>
          <p:cNvSpPr/>
          <p:nvPr/>
        </p:nvSpPr>
        <p:spPr>
          <a:xfrm>
            <a:off x="387599" y="517911"/>
            <a:ext cx="6505307" cy="95410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D6FA9">
                    <a:lumMod val="75000"/>
                  </a:srgbClr>
                </a:solidFill>
                <a:effectLst/>
                <a:uLnTx/>
                <a:uFillTx/>
                <a:latin typeface="Bahnschrift" panose="020B0502040204020203" pitchFamily="34" charset="0"/>
                <a:ea typeface="+mn-ea"/>
                <a:cs typeface="+mn-cs"/>
              </a:rPr>
              <a:t>Le fonctionnement du Life ARTISAN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8BC145"/>
                </a:solidFill>
                <a:effectLst/>
                <a:uLnTx/>
                <a:uFillTx/>
                <a:latin typeface="Bahnschrift" panose="020B0502040204020203" pitchFamily="34" charset="0"/>
                <a:ea typeface="+mn-ea"/>
                <a:cs typeface="+mn-cs"/>
              </a:rPr>
              <a:t>Des sites pilotes urbains et périurbains</a:t>
            </a:r>
            <a:endParaRPr kumimoji="0" lang="fr-FR" sz="2800" b="0" i="0" u="none" strike="noStrike" kern="1200" cap="none" spc="0" normalizeH="0" baseline="0" noProof="0" dirty="0">
              <a:ln>
                <a:noFill/>
              </a:ln>
              <a:solidFill>
                <a:srgbClr val="8BC145"/>
              </a:solidFill>
              <a:effectLst/>
              <a:uLnTx/>
              <a:uFillTx/>
              <a:latin typeface="Calibri" panose="020F0502020204030204"/>
              <a:ea typeface="+mn-ea"/>
              <a:cs typeface="+mn-cs"/>
            </a:endParaRPr>
          </a:p>
        </p:txBody>
      </p:sp>
      <p:grpSp>
        <p:nvGrpSpPr>
          <p:cNvPr id="15" name="Groupe 14">
            <a:extLst>
              <a:ext uri="{FF2B5EF4-FFF2-40B4-BE49-F238E27FC236}">
                <a16:creationId xmlns:a16="http://schemas.microsoft.com/office/drawing/2014/main" id="{4022E2E1-DBA8-43F3-AE7A-1DE3FF08A6DE}"/>
              </a:ext>
            </a:extLst>
          </p:cNvPr>
          <p:cNvGrpSpPr/>
          <p:nvPr/>
        </p:nvGrpSpPr>
        <p:grpSpPr>
          <a:xfrm>
            <a:off x="476027" y="1245939"/>
            <a:ext cx="7075811" cy="1360211"/>
            <a:chOff x="7633293" y="2614831"/>
            <a:chExt cx="6925125" cy="1360211"/>
          </a:xfrm>
        </p:grpSpPr>
        <p:sp>
          <p:nvSpPr>
            <p:cNvPr id="16" name="Titre 1">
              <a:extLst>
                <a:ext uri="{FF2B5EF4-FFF2-40B4-BE49-F238E27FC236}">
                  <a16:creationId xmlns:a16="http://schemas.microsoft.com/office/drawing/2014/main" id="{47DB3CB8-BE97-4559-8A57-E0F0B4526469}"/>
                </a:ext>
              </a:extLst>
            </p:cNvPr>
            <p:cNvSpPr txBox="1">
              <a:spLocks/>
            </p:cNvSpPr>
            <p:nvPr/>
          </p:nvSpPr>
          <p:spPr>
            <a:xfrm>
              <a:off x="7994737" y="2614831"/>
              <a:ext cx="6563681" cy="136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Métropole du Grand Lyon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Végétalisation de pieds d’arbres</a:t>
              </a:r>
            </a:p>
          </p:txBody>
        </p:sp>
        <p:pic>
          <p:nvPicPr>
            <p:cNvPr id="17" name="Graphique 16" descr="Feuille">
              <a:extLst>
                <a:ext uri="{FF2B5EF4-FFF2-40B4-BE49-F238E27FC236}">
                  <a16:creationId xmlns:a16="http://schemas.microsoft.com/office/drawing/2014/main" id="{F3510B07-0252-4BC1-B672-C60355F1457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3293" y="3145705"/>
              <a:ext cx="298461" cy="298461"/>
            </a:xfrm>
            <a:prstGeom prst="rect">
              <a:avLst/>
            </a:prstGeom>
          </p:spPr>
        </p:pic>
      </p:grpSp>
      <p:grpSp>
        <p:nvGrpSpPr>
          <p:cNvPr id="19" name="Groupe 18">
            <a:extLst>
              <a:ext uri="{FF2B5EF4-FFF2-40B4-BE49-F238E27FC236}">
                <a16:creationId xmlns:a16="http://schemas.microsoft.com/office/drawing/2014/main" id="{07E5ADFD-BD11-40B0-B515-528FFD81ABC9}"/>
              </a:ext>
            </a:extLst>
          </p:cNvPr>
          <p:cNvGrpSpPr/>
          <p:nvPr/>
        </p:nvGrpSpPr>
        <p:grpSpPr>
          <a:xfrm>
            <a:off x="7095326" y="1337002"/>
            <a:ext cx="5932057" cy="1360211"/>
            <a:chOff x="7649469" y="2695318"/>
            <a:chExt cx="5805728" cy="1360211"/>
          </a:xfrm>
        </p:grpSpPr>
        <p:sp>
          <p:nvSpPr>
            <p:cNvPr id="20" name="Titre 1">
              <a:extLst>
                <a:ext uri="{FF2B5EF4-FFF2-40B4-BE49-F238E27FC236}">
                  <a16:creationId xmlns:a16="http://schemas.microsoft.com/office/drawing/2014/main" id="{DF91C6C1-6E25-4D31-BBB7-7A02520DDDC3}"/>
                </a:ext>
              </a:extLst>
            </p:cNvPr>
            <p:cNvSpPr txBox="1">
              <a:spLocks/>
            </p:cNvSpPr>
            <p:nvPr/>
          </p:nvSpPr>
          <p:spPr>
            <a:xfrm>
              <a:off x="7994737" y="2695318"/>
              <a:ext cx="5460460" cy="136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Ville des Mureaux</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Végétalisation d’une cour d’école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et création d’îlots écologiques</a:t>
              </a:r>
            </a:p>
          </p:txBody>
        </p:sp>
        <p:pic>
          <p:nvPicPr>
            <p:cNvPr id="21" name="Graphique 20" descr="Feuille">
              <a:extLst>
                <a:ext uri="{FF2B5EF4-FFF2-40B4-BE49-F238E27FC236}">
                  <a16:creationId xmlns:a16="http://schemas.microsoft.com/office/drawing/2014/main" id="{26BD63BA-884D-4969-A2D0-D4F1BC944A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9469" y="3128803"/>
              <a:ext cx="298461" cy="298461"/>
            </a:xfrm>
            <a:prstGeom prst="rect">
              <a:avLst/>
            </a:prstGeom>
          </p:spPr>
        </p:pic>
      </p:grpSp>
      <p:grpSp>
        <p:nvGrpSpPr>
          <p:cNvPr id="22" name="Groupe 21">
            <a:extLst>
              <a:ext uri="{FF2B5EF4-FFF2-40B4-BE49-F238E27FC236}">
                <a16:creationId xmlns:a16="http://schemas.microsoft.com/office/drawing/2014/main" id="{B508C443-A32F-4B16-84FD-45CE2BEC5CAE}"/>
              </a:ext>
            </a:extLst>
          </p:cNvPr>
          <p:cNvGrpSpPr/>
          <p:nvPr/>
        </p:nvGrpSpPr>
        <p:grpSpPr>
          <a:xfrm>
            <a:off x="3966754" y="1248930"/>
            <a:ext cx="5884232" cy="1360211"/>
            <a:chOff x="7696276" y="2695318"/>
            <a:chExt cx="5758921" cy="1360211"/>
          </a:xfrm>
        </p:grpSpPr>
        <p:sp>
          <p:nvSpPr>
            <p:cNvPr id="23" name="Titre 1">
              <a:extLst>
                <a:ext uri="{FF2B5EF4-FFF2-40B4-BE49-F238E27FC236}">
                  <a16:creationId xmlns:a16="http://schemas.microsoft.com/office/drawing/2014/main" id="{2BD37F5B-5B71-41F9-9A2C-4C7165229AC6}"/>
                </a:ext>
              </a:extLst>
            </p:cNvPr>
            <p:cNvSpPr txBox="1">
              <a:spLocks/>
            </p:cNvSpPr>
            <p:nvPr/>
          </p:nvSpPr>
          <p:spPr>
            <a:xfrm>
              <a:off x="7994737" y="2695318"/>
              <a:ext cx="5460460" cy="136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Ville de Lille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Verdissement de cours d’école</a:t>
              </a:r>
            </a:p>
          </p:txBody>
        </p:sp>
        <p:pic>
          <p:nvPicPr>
            <p:cNvPr id="24" name="Graphique 23" descr="Feuille">
              <a:extLst>
                <a:ext uri="{FF2B5EF4-FFF2-40B4-BE49-F238E27FC236}">
                  <a16:creationId xmlns:a16="http://schemas.microsoft.com/office/drawing/2014/main" id="{254F48FA-0DB6-4580-8FBA-9A6F3E87E54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96276" y="3232412"/>
              <a:ext cx="298461" cy="298461"/>
            </a:xfrm>
            <a:prstGeom prst="rect">
              <a:avLst/>
            </a:prstGeom>
          </p:spPr>
        </p:pic>
      </p:grpSp>
      <p:grpSp>
        <p:nvGrpSpPr>
          <p:cNvPr id="6" name="Groupe 5">
            <a:extLst>
              <a:ext uri="{FF2B5EF4-FFF2-40B4-BE49-F238E27FC236}">
                <a16:creationId xmlns:a16="http://schemas.microsoft.com/office/drawing/2014/main" id="{0E8F3E7B-388F-4476-B9D4-7F7CB78158AE}"/>
              </a:ext>
            </a:extLst>
          </p:cNvPr>
          <p:cNvGrpSpPr/>
          <p:nvPr/>
        </p:nvGrpSpPr>
        <p:grpSpPr>
          <a:xfrm>
            <a:off x="4069289" y="2374672"/>
            <a:ext cx="2711922" cy="3522842"/>
            <a:chOff x="7590876" y="2367680"/>
            <a:chExt cx="2711922" cy="3522842"/>
          </a:xfrm>
        </p:grpSpPr>
        <p:pic>
          <p:nvPicPr>
            <p:cNvPr id="2" name="Image 1">
              <a:extLst>
                <a:ext uri="{FF2B5EF4-FFF2-40B4-BE49-F238E27FC236}">
                  <a16:creationId xmlns:a16="http://schemas.microsoft.com/office/drawing/2014/main" id="{45CE266F-D7CD-4E65-92B9-8572C3296717}"/>
                </a:ext>
              </a:extLst>
            </p:cNvPr>
            <p:cNvPicPr>
              <a:picLocks noChangeAspect="1"/>
            </p:cNvPicPr>
            <p:nvPr/>
          </p:nvPicPr>
          <p:blipFill>
            <a:blip r:embed="rId11"/>
            <a:stretch>
              <a:fillRect/>
            </a:stretch>
          </p:blipFill>
          <p:spPr>
            <a:xfrm>
              <a:off x="7590876" y="2367680"/>
              <a:ext cx="2711922" cy="1730699"/>
            </a:xfrm>
            <a:prstGeom prst="rect">
              <a:avLst/>
            </a:prstGeom>
          </p:spPr>
        </p:pic>
        <p:pic>
          <p:nvPicPr>
            <p:cNvPr id="5" name="Image 4">
              <a:extLst>
                <a:ext uri="{FF2B5EF4-FFF2-40B4-BE49-F238E27FC236}">
                  <a16:creationId xmlns:a16="http://schemas.microsoft.com/office/drawing/2014/main" id="{3C0F34D8-1F3E-4E35-9E8D-51E0CFACC44C}"/>
                </a:ext>
              </a:extLst>
            </p:cNvPr>
            <p:cNvPicPr>
              <a:picLocks noChangeAspect="1"/>
            </p:cNvPicPr>
            <p:nvPr/>
          </p:nvPicPr>
          <p:blipFill>
            <a:blip r:embed="rId12"/>
            <a:stretch>
              <a:fillRect/>
            </a:stretch>
          </p:blipFill>
          <p:spPr>
            <a:xfrm>
              <a:off x="7590876" y="4159823"/>
              <a:ext cx="2711922" cy="1730699"/>
            </a:xfrm>
            <a:prstGeom prst="rect">
              <a:avLst/>
            </a:prstGeom>
          </p:spPr>
        </p:pic>
      </p:grpSp>
      <p:pic>
        <p:nvPicPr>
          <p:cNvPr id="27" name="Image 26">
            <a:extLst>
              <a:ext uri="{FF2B5EF4-FFF2-40B4-BE49-F238E27FC236}">
                <a16:creationId xmlns:a16="http://schemas.microsoft.com/office/drawing/2014/main" id="{AE34948F-3F4A-4997-BBC7-C250EF3F033D}"/>
              </a:ext>
            </a:extLst>
          </p:cNvPr>
          <p:cNvPicPr/>
          <p:nvPr/>
        </p:nvPicPr>
        <p:blipFill>
          <a:blip r:embed="rId13"/>
          <a:stretch/>
        </p:blipFill>
        <p:spPr bwMode="auto">
          <a:xfrm rot="5400000">
            <a:off x="2178583" y="4376117"/>
            <a:ext cx="1730698" cy="1312098"/>
          </a:xfrm>
          <a:prstGeom prst="rect">
            <a:avLst/>
          </a:prstGeom>
          <a:ln w="28575">
            <a:noFill/>
          </a:ln>
        </p:spPr>
      </p:pic>
      <p:pic>
        <p:nvPicPr>
          <p:cNvPr id="28" name="Google Shape;277;p37">
            <a:extLst>
              <a:ext uri="{FF2B5EF4-FFF2-40B4-BE49-F238E27FC236}">
                <a16:creationId xmlns:a16="http://schemas.microsoft.com/office/drawing/2014/main" id="{72F1DA23-3373-409A-B778-2ED5D2921F04}"/>
              </a:ext>
            </a:extLst>
          </p:cNvPr>
          <p:cNvPicPr preferRelativeResize="0"/>
          <p:nvPr/>
        </p:nvPicPr>
        <p:blipFill rotWithShape="1">
          <a:blip r:embed="rId14">
            <a:alphaModFix/>
          </a:blip>
          <a:srcRect l="764" t="2244" r="62438" b="1778"/>
          <a:stretch/>
        </p:blipFill>
        <p:spPr>
          <a:xfrm>
            <a:off x="7148938" y="2554893"/>
            <a:ext cx="3104949" cy="3342621"/>
          </a:xfrm>
          <a:prstGeom prst="rect">
            <a:avLst/>
          </a:prstGeom>
          <a:noFill/>
          <a:ln>
            <a:noFill/>
          </a:ln>
        </p:spPr>
      </p:pic>
      <p:pic>
        <p:nvPicPr>
          <p:cNvPr id="26" name="Image 25">
            <a:extLst>
              <a:ext uri="{FF2B5EF4-FFF2-40B4-BE49-F238E27FC236}">
                <a16:creationId xmlns:a16="http://schemas.microsoft.com/office/drawing/2014/main" id="{CC9AAB32-D459-4CC8-A309-504384F5BA15}"/>
              </a:ext>
            </a:extLst>
          </p:cNvPr>
          <p:cNvPicPr>
            <a:picLocks noChangeAspect="1"/>
          </p:cNvPicPr>
          <p:nvPr/>
        </p:nvPicPr>
        <p:blipFill>
          <a:blip r:embed="rId1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1515517" y="6267679"/>
            <a:ext cx="592059" cy="440895"/>
          </a:xfrm>
          <a:prstGeom prst="rect">
            <a:avLst/>
          </a:prstGeom>
        </p:spPr>
      </p:pic>
      <p:sp>
        <p:nvSpPr>
          <p:cNvPr id="31" name="ZoneTexte 30">
            <a:extLst>
              <a:ext uri="{FF2B5EF4-FFF2-40B4-BE49-F238E27FC236}">
                <a16:creationId xmlns:a16="http://schemas.microsoft.com/office/drawing/2014/main" id="{CFFD6C5F-4996-4FF2-B11F-27CD267020A6}"/>
              </a:ext>
            </a:extLst>
          </p:cNvPr>
          <p:cNvSpPr txBox="1"/>
          <p:nvPr/>
        </p:nvSpPr>
        <p:spPr>
          <a:xfrm>
            <a:off x="2222626" y="6327952"/>
            <a:ext cx="67421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Forum européen Nature for City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heloise.gautier@ofb.gouv.fr  / eygoutier@gmail.com</a:t>
            </a:r>
          </a:p>
        </p:txBody>
      </p:sp>
      <p:sp>
        <p:nvSpPr>
          <p:cNvPr id="4" name="Signe Plus 3">
            <a:extLst>
              <a:ext uri="{FF2B5EF4-FFF2-40B4-BE49-F238E27FC236}">
                <a16:creationId xmlns:a16="http://schemas.microsoft.com/office/drawing/2014/main" id="{7404BBE8-7719-4563-AAAC-1ED310D53F13}"/>
              </a:ext>
            </a:extLst>
          </p:cNvPr>
          <p:cNvSpPr/>
          <p:nvPr/>
        </p:nvSpPr>
        <p:spPr>
          <a:xfrm>
            <a:off x="10515488" y="3721577"/>
            <a:ext cx="554915" cy="575786"/>
          </a:xfrm>
          <a:prstGeom prst="mathPlus">
            <a:avLst>
              <a:gd name="adj1" fmla="val 135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e 31">
            <a:extLst>
              <a:ext uri="{FF2B5EF4-FFF2-40B4-BE49-F238E27FC236}">
                <a16:creationId xmlns:a16="http://schemas.microsoft.com/office/drawing/2014/main" id="{37DB11BF-B8F8-4D50-BF70-6E378DD705B7}"/>
              </a:ext>
            </a:extLst>
          </p:cNvPr>
          <p:cNvGrpSpPr/>
          <p:nvPr/>
        </p:nvGrpSpPr>
        <p:grpSpPr>
          <a:xfrm rot="16200000">
            <a:off x="8497067" y="2262011"/>
            <a:ext cx="5884232" cy="1360211"/>
            <a:chOff x="7696276" y="2695318"/>
            <a:chExt cx="5758921" cy="1360211"/>
          </a:xfrm>
        </p:grpSpPr>
        <p:sp>
          <p:nvSpPr>
            <p:cNvPr id="33" name="Titre 1">
              <a:extLst>
                <a:ext uri="{FF2B5EF4-FFF2-40B4-BE49-F238E27FC236}">
                  <a16:creationId xmlns:a16="http://schemas.microsoft.com/office/drawing/2014/main" id="{EDB6936E-7ECE-40F1-B329-55431EE840CD}"/>
                </a:ext>
              </a:extLst>
            </p:cNvPr>
            <p:cNvSpPr txBox="1">
              <a:spLocks/>
            </p:cNvSpPr>
            <p:nvPr/>
          </p:nvSpPr>
          <p:spPr>
            <a:xfrm>
              <a:off x="7994737" y="2695318"/>
              <a:ext cx="5460460" cy="136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rPr>
                <a:t>Syndicat de Gestion de l’</a:t>
              </a:r>
              <a:r>
                <a:rPr kumimoji="0" lang="fr-FR" sz="1800" b="0" i="0" u="none" strike="noStrike" kern="1200" cap="none" spc="0" normalizeH="0" baseline="0" noProof="0" dirty="0" err="1">
                  <a:ln>
                    <a:noFill/>
                  </a:ln>
                  <a:solidFill>
                    <a:prstClr val="black">
                      <a:lumMod val="75000"/>
                      <a:lumOff val="25000"/>
                    </a:prstClr>
                  </a:solidFill>
                  <a:effectLst/>
                  <a:uLnTx/>
                  <a:uFillTx/>
                  <a:latin typeface="Bahnschrift" panose="020B0502040204020203" pitchFamily="34" charset="0"/>
                  <a:ea typeface="+mj-ea"/>
                  <a:cs typeface="+mj-cs"/>
                </a:rPr>
                <a:t>Eygoutier</a:t>
              </a:r>
              <a:endParaRPr kumimoji="0" lang="fr-FR" sz="1800" b="0" i="0" u="none" strike="noStrike" kern="1200" cap="none" spc="0" normalizeH="0" baseline="0" noProof="0" dirty="0">
                <a:ln>
                  <a:noFill/>
                </a:ln>
                <a:solidFill>
                  <a:prstClr val="black">
                    <a:lumMod val="75000"/>
                    <a:lumOff val="25000"/>
                  </a:prstClr>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Restauration du marais de l’</a:t>
              </a:r>
              <a:r>
                <a:rPr kumimoji="0" lang="fr-FR" sz="1400" b="0" i="0" u="none" strike="noStrike" kern="1200" cap="none" spc="0" normalizeH="0" baseline="0" noProof="0" dirty="0" err="1">
                  <a:ln>
                    <a:noFill/>
                  </a:ln>
                  <a:solidFill>
                    <a:srgbClr val="8BC145"/>
                  </a:solidFill>
                  <a:effectLst/>
                  <a:uLnTx/>
                  <a:uFillTx/>
                  <a:latin typeface="Bahnschrift" panose="020B0502040204020203" pitchFamily="34" charset="0"/>
                  <a:ea typeface="+mj-ea"/>
                  <a:cs typeface="+mj-cs"/>
                </a:rPr>
                <a:t>Estagnol</a:t>
              </a:r>
              <a:endParaRPr kumimoji="0" lang="fr-FR" sz="1400" b="0"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endParaRPr>
            </a:p>
          </p:txBody>
        </p:sp>
        <p:pic>
          <p:nvPicPr>
            <p:cNvPr id="34" name="Graphique 33" descr="Feuille">
              <a:extLst>
                <a:ext uri="{FF2B5EF4-FFF2-40B4-BE49-F238E27FC236}">
                  <a16:creationId xmlns:a16="http://schemas.microsoft.com/office/drawing/2014/main" id="{B33BB451-68CE-4727-A36F-C2A942A9D5D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96276" y="3236859"/>
              <a:ext cx="298461" cy="298461"/>
            </a:xfrm>
            <a:prstGeom prst="rect">
              <a:avLst/>
            </a:prstGeom>
          </p:spPr>
        </p:pic>
      </p:grpSp>
    </p:spTree>
    <p:extLst>
      <p:ext uri="{BB962C8B-B14F-4D97-AF65-F5344CB8AC3E}">
        <p14:creationId xmlns:p14="http://schemas.microsoft.com/office/powerpoint/2010/main" val="171026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244504" y="2122856"/>
            <a:ext cx="7463785" cy="1036637"/>
          </a:xfrm>
          <a:prstGeom prst="rect">
            <a:avLst/>
          </a:prstGeom>
        </p:spPr>
        <p:txBody>
          <a:bodyPr lIns="0" tIns="0" rIns="0" bIns="0" anchor="ctr">
            <a:normAutofit fontScale="97500"/>
          </a:bodyPr>
          <a:lstStyle>
            <a:lvl1pPr marL="0" marR="0" indent="0" algn="l" defTabSz="1006475" rtl="0" eaLnBrk="1" fontAlgn="base" latinLnBrk="0" hangingPunct="1">
              <a:lnSpc>
                <a:spcPct val="100000"/>
              </a:lnSpc>
              <a:spcBef>
                <a:spcPct val="0"/>
              </a:spcBef>
              <a:spcAft>
                <a:spcPct val="0"/>
              </a:spcAft>
              <a:buClrTx/>
              <a:buSzTx/>
              <a:buFontTx/>
              <a:buNone/>
              <a:tabLst/>
              <a:defRPr sz="3200" b="1" i="0" baseline="0">
                <a:solidFill>
                  <a:srgbClr val="000000"/>
                </a:solidFill>
                <a:latin typeface="Marianne" panose="02000000000000000000" pitchFamily="2" charset="0"/>
                <a:ea typeface="+mj-ea"/>
                <a:cs typeface="+mj-cs"/>
              </a:defRPr>
            </a:lvl1pPr>
            <a:lvl2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2pPr>
            <a:lvl3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3pPr>
            <a:lvl4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4pPr>
            <a:lvl5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5pPr>
            <a:lvl6pPr marL="4572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6pPr>
            <a:lvl7pPr marL="9144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7pPr>
            <a:lvl8pPr marL="13716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8pPr>
            <a:lvl9pPr marL="18288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fr-FR" sz="2902" b="1" i="0" u="none" strike="noStrike" kern="0" cap="none" spc="0" normalizeH="0" baseline="0" noProof="0" dirty="0">
                <a:ln>
                  <a:noFill/>
                </a:ln>
                <a:solidFill>
                  <a:srgbClr val="000000"/>
                </a:solidFill>
                <a:effectLst/>
                <a:uLnTx/>
                <a:uFillTx/>
                <a:latin typeface="Marianne" panose="02000000000000000000" pitchFamily="2" charset="0"/>
                <a:ea typeface="+mj-ea"/>
                <a:cs typeface="+mj-cs"/>
              </a:rPr>
              <a:t>Projet de restauration du marais de l’Estagnol</a:t>
            </a:r>
          </a:p>
        </p:txBody>
      </p:sp>
      <p:sp>
        <p:nvSpPr>
          <p:cNvPr id="8" name="Espace réservé du contenu 2"/>
          <p:cNvSpPr txBox="1">
            <a:spLocks/>
          </p:cNvSpPr>
          <p:nvPr/>
        </p:nvSpPr>
        <p:spPr>
          <a:xfrm>
            <a:off x="1440425" y="5975981"/>
            <a:ext cx="7463785" cy="474968"/>
          </a:xfrm>
          <a:prstGeom prst="rect">
            <a:avLst/>
          </a:prstGeom>
        </p:spPr>
        <p:txBody>
          <a:bodyPr>
            <a:normAutofit/>
          </a:bodyPr>
          <a:lstStyle>
            <a:lvl1pPr marL="377825" indent="-377825" algn="l" defTabSz="1006475" rtl="0" eaLnBrk="1" fontAlgn="base" hangingPunct="1">
              <a:spcBef>
                <a:spcPct val="20000"/>
              </a:spcBef>
              <a:spcAft>
                <a:spcPct val="0"/>
              </a:spcAft>
              <a:buFont typeface="Arial" panose="020B0604020202020204" pitchFamily="34" charset="0"/>
              <a:buChar char="•"/>
              <a:defRPr sz="2400" b="1">
                <a:solidFill>
                  <a:srgbClr val="000000"/>
                </a:solidFill>
                <a:latin typeface="Marianne" panose="02000000000000000000" pitchFamily="2" charset="0"/>
                <a:ea typeface="+mn-ea"/>
                <a:cs typeface="+mn-cs"/>
              </a:defRPr>
            </a:lvl1pPr>
            <a:lvl2pPr marL="817563" indent="-314325" algn="l" defTabSz="1006475" rtl="0" eaLnBrk="1" fontAlgn="base" hangingPunct="1">
              <a:spcBef>
                <a:spcPct val="20000"/>
              </a:spcBef>
              <a:spcAft>
                <a:spcPct val="0"/>
              </a:spcAft>
              <a:buFont typeface="Arial" panose="020B0604020202020204" pitchFamily="34" charset="0"/>
              <a:buChar char="&gt;"/>
              <a:defRPr sz="2200">
                <a:solidFill>
                  <a:srgbClr val="000000"/>
                </a:solidFill>
                <a:latin typeface="Marianne" panose="02000000000000000000" pitchFamily="2" charset="0"/>
                <a:ea typeface="+mn-ea"/>
              </a:defRPr>
            </a:lvl2pPr>
            <a:lvl3pPr marL="1258888"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3pPr>
            <a:lvl4pPr marL="1763713"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4pPr>
            <a:lvl5pPr marL="2471738" indent="-457200"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100647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fr-FR" sz="2177" b="1"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Syndicat de Gestion de l’Eygoutier</a:t>
            </a:r>
          </a:p>
        </p:txBody>
      </p:sp>
      <p:pic>
        <p:nvPicPr>
          <p:cNvPr id="9" name="Image 8" descr="Capture d’écran 2020-02-04 à 14.00.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5401" y="3037157"/>
            <a:ext cx="4732051" cy="2816489"/>
          </a:xfrm>
          <a:prstGeom prst="rect">
            <a:avLst/>
          </a:prstGeom>
        </p:spPr>
      </p:pic>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8404" y="686097"/>
            <a:ext cx="1502066" cy="1126152"/>
          </a:xfrm>
          <a:prstGeom prst="rect">
            <a:avLst/>
          </a:prstGeom>
        </p:spPr>
      </p:pic>
    </p:spTree>
    <p:extLst>
      <p:ext uri="{BB962C8B-B14F-4D97-AF65-F5344CB8AC3E}">
        <p14:creationId xmlns:p14="http://schemas.microsoft.com/office/powerpoint/2010/main" val="177012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877" y="792603"/>
            <a:ext cx="10147628" cy="4375583"/>
          </a:xfrm>
          <a:prstGeom prst="rect">
            <a:avLst/>
          </a:prstGeom>
          <a:ln>
            <a:solidFill>
              <a:srgbClr val="92D050"/>
            </a:solidFill>
          </a:ln>
        </p:spPr>
      </p:pic>
      <p:sp>
        <p:nvSpPr>
          <p:cNvPr id="7" name="Forme libre 6"/>
          <p:cNvSpPr/>
          <p:nvPr/>
        </p:nvSpPr>
        <p:spPr>
          <a:xfrm>
            <a:off x="4425543" y="2456256"/>
            <a:ext cx="2728559" cy="714221"/>
          </a:xfrm>
          <a:custGeom>
            <a:avLst/>
            <a:gdLst>
              <a:gd name="connsiteX0" fmla="*/ 119017 w 3008521"/>
              <a:gd name="connsiteY0" fmla="*/ 787503 h 787503"/>
              <a:gd name="connsiteX1" fmla="*/ 18433 w 3008521"/>
              <a:gd name="connsiteY1" fmla="*/ 504039 h 787503"/>
              <a:gd name="connsiteX2" fmla="*/ 448201 w 3008521"/>
              <a:gd name="connsiteY2" fmla="*/ 339447 h 787503"/>
              <a:gd name="connsiteX3" fmla="*/ 713377 w 3008521"/>
              <a:gd name="connsiteY3" fmla="*/ 540615 h 787503"/>
              <a:gd name="connsiteX4" fmla="*/ 1289449 w 3008521"/>
              <a:gd name="connsiteY4" fmla="*/ 632055 h 787503"/>
              <a:gd name="connsiteX5" fmla="*/ 2020969 w 3008521"/>
              <a:gd name="connsiteY5" fmla="*/ 183999 h 787503"/>
              <a:gd name="connsiteX6" fmla="*/ 2642761 w 3008521"/>
              <a:gd name="connsiteY6" fmla="*/ 10263 h 787503"/>
              <a:gd name="connsiteX7" fmla="*/ 3008521 w 3008521"/>
              <a:gd name="connsiteY7" fmla="*/ 458319 h 78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521" h="787503">
                <a:moveTo>
                  <a:pt x="119017" y="787503"/>
                </a:moveTo>
                <a:cubicBezTo>
                  <a:pt x="41293" y="683109"/>
                  <a:pt x="-36431" y="578715"/>
                  <a:pt x="18433" y="504039"/>
                </a:cubicBezTo>
                <a:cubicBezTo>
                  <a:pt x="73297" y="429363"/>
                  <a:pt x="332377" y="333351"/>
                  <a:pt x="448201" y="339447"/>
                </a:cubicBezTo>
                <a:cubicBezTo>
                  <a:pt x="564025" y="345543"/>
                  <a:pt x="573169" y="491847"/>
                  <a:pt x="713377" y="540615"/>
                </a:cubicBezTo>
                <a:cubicBezTo>
                  <a:pt x="853585" y="589383"/>
                  <a:pt x="1071517" y="691491"/>
                  <a:pt x="1289449" y="632055"/>
                </a:cubicBezTo>
                <a:cubicBezTo>
                  <a:pt x="1507381" y="572619"/>
                  <a:pt x="1795417" y="287631"/>
                  <a:pt x="2020969" y="183999"/>
                </a:cubicBezTo>
                <a:cubicBezTo>
                  <a:pt x="2246521" y="80367"/>
                  <a:pt x="2478169" y="-35457"/>
                  <a:pt x="2642761" y="10263"/>
                </a:cubicBezTo>
                <a:cubicBezTo>
                  <a:pt x="2807353" y="55983"/>
                  <a:pt x="2907937" y="257151"/>
                  <a:pt x="3008521" y="458319"/>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Forme libre 7"/>
          <p:cNvSpPr/>
          <p:nvPr/>
        </p:nvSpPr>
        <p:spPr>
          <a:xfrm>
            <a:off x="7212154" y="2797288"/>
            <a:ext cx="1434705" cy="514172"/>
          </a:xfrm>
          <a:custGeom>
            <a:avLst/>
            <a:gdLst>
              <a:gd name="connsiteX0" fmla="*/ 0 w 1591056"/>
              <a:gd name="connsiteY0" fmla="*/ 19145 h 677513"/>
              <a:gd name="connsiteX1" fmla="*/ 173736 w 1591056"/>
              <a:gd name="connsiteY1" fmla="*/ 37433 h 677513"/>
              <a:gd name="connsiteX2" fmla="*/ 603504 w 1591056"/>
              <a:gd name="connsiteY2" fmla="*/ 357473 h 677513"/>
              <a:gd name="connsiteX3" fmla="*/ 1024128 w 1591056"/>
              <a:gd name="connsiteY3" fmla="*/ 485489 h 677513"/>
              <a:gd name="connsiteX4" fmla="*/ 1088136 w 1591056"/>
              <a:gd name="connsiteY4" fmla="*/ 576929 h 677513"/>
              <a:gd name="connsiteX5" fmla="*/ 1389888 w 1591056"/>
              <a:gd name="connsiteY5" fmla="*/ 467201 h 677513"/>
              <a:gd name="connsiteX6" fmla="*/ 1591056 w 1591056"/>
              <a:gd name="connsiteY6" fmla="*/ 677513 h 677513"/>
              <a:gd name="connsiteX0" fmla="*/ 0 w 1591056"/>
              <a:gd name="connsiteY0" fmla="*/ 0 h 658368"/>
              <a:gd name="connsiteX1" fmla="*/ 603504 w 1591056"/>
              <a:gd name="connsiteY1" fmla="*/ 338328 h 658368"/>
              <a:gd name="connsiteX2" fmla="*/ 1024128 w 1591056"/>
              <a:gd name="connsiteY2" fmla="*/ 466344 h 658368"/>
              <a:gd name="connsiteX3" fmla="*/ 1088136 w 1591056"/>
              <a:gd name="connsiteY3" fmla="*/ 557784 h 658368"/>
              <a:gd name="connsiteX4" fmla="*/ 1389888 w 1591056"/>
              <a:gd name="connsiteY4" fmla="*/ 448056 h 658368"/>
              <a:gd name="connsiteX5" fmla="*/ 1591056 w 1591056"/>
              <a:gd name="connsiteY5" fmla="*/ 658368 h 658368"/>
              <a:gd name="connsiteX0" fmla="*/ 0 w 1581912"/>
              <a:gd name="connsiteY0" fmla="*/ 0 h 566928"/>
              <a:gd name="connsiteX1" fmla="*/ 594360 w 1581912"/>
              <a:gd name="connsiteY1" fmla="*/ 246888 h 566928"/>
              <a:gd name="connsiteX2" fmla="*/ 1014984 w 1581912"/>
              <a:gd name="connsiteY2" fmla="*/ 374904 h 566928"/>
              <a:gd name="connsiteX3" fmla="*/ 1078992 w 1581912"/>
              <a:gd name="connsiteY3" fmla="*/ 466344 h 566928"/>
              <a:gd name="connsiteX4" fmla="*/ 1380744 w 1581912"/>
              <a:gd name="connsiteY4" fmla="*/ 356616 h 566928"/>
              <a:gd name="connsiteX5" fmla="*/ 1581912 w 1581912"/>
              <a:gd name="connsiteY5" fmla="*/ 566928 h 566928"/>
              <a:gd name="connsiteX0" fmla="*/ 0 w 1581912"/>
              <a:gd name="connsiteY0" fmla="*/ 0 h 566928"/>
              <a:gd name="connsiteX1" fmla="*/ 594360 w 1581912"/>
              <a:gd name="connsiteY1" fmla="*/ 246888 h 566928"/>
              <a:gd name="connsiteX2" fmla="*/ 1014984 w 1581912"/>
              <a:gd name="connsiteY2" fmla="*/ 374904 h 566928"/>
              <a:gd name="connsiteX3" fmla="*/ 1380744 w 1581912"/>
              <a:gd name="connsiteY3" fmla="*/ 356616 h 566928"/>
              <a:gd name="connsiteX4" fmla="*/ 1581912 w 1581912"/>
              <a:gd name="connsiteY4" fmla="*/ 566928 h 566928"/>
              <a:gd name="connsiteX0" fmla="*/ 0 w 1581912"/>
              <a:gd name="connsiteY0" fmla="*/ 0 h 566928"/>
              <a:gd name="connsiteX1" fmla="*/ 594360 w 1581912"/>
              <a:gd name="connsiteY1" fmla="*/ 246888 h 566928"/>
              <a:gd name="connsiteX2" fmla="*/ 1069848 w 1581912"/>
              <a:gd name="connsiteY2" fmla="*/ 438912 h 566928"/>
              <a:gd name="connsiteX3" fmla="*/ 1380744 w 1581912"/>
              <a:gd name="connsiteY3" fmla="*/ 356616 h 566928"/>
              <a:gd name="connsiteX4" fmla="*/ 1581912 w 1581912"/>
              <a:gd name="connsiteY4" fmla="*/ 566928 h 566928"/>
              <a:gd name="connsiteX0" fmla="*/ 0 w 1581912"/>
              <a:gd name="connsiteY0" fmla="*/ 0 h 566928"/>
              <a:gd name="connsiteX1" fmla="*/ 502920 w 1581912"/>
              <a:gd name="connsiteY1" fmla="*/ 246888 h 566928"/>
              <a:gd name="connsiteX2" fmla="*/ 1069848 w 1581912"/>
              <a:gd name="connsiteY2" fmla="*/ 438912 h 566928"/>
              <a:gd name="connsiteX3" fmla="*/ 1380744 w 1581912"/>
              <a:gd name="connsiteY3" fmla="*/ 356616 h 566928"/>
              <a:gd name="connsiteX4" fmla="*/ 1581912 w 1581912"/>
              <a:gd name="connsiteY4" fmla="*/ 566928 h 5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12" h="566928">
                <a:moveTo>
                  <a:pt x="0" y="0"/>
                </a:moveTo>
                <a:cubicBezTo>
                  <a:pt x="125730" y="70485"/>
                  <a:pt x="324612" y="173736"/>
                  <a:pt x="502920" y="246888"/>
                </a:cubicBezTo>
                <a:cubicBezTo>
                  <a:pt x="681228" y="320040"/>
                  <a:pt x="923544" y="420624"/>
                  <a:pt x="1069848" y="438912"/>
                </a:cubicBezTo>
                <a:cubicBezTo>
                  <a:pt x="1216152" y="457200"/>
                  <a:pt x="1295400" y="335280"/>
                  <a:pt x="1380744" y="356616"/>
                </a:cubicBezTo>
                <a:cubicBezTo>
                  <a:pt x="1466088" y="377952"/>
                  <a:pt x="1523238" y="470154"/>
                  <a:pt x="1581912" y="566928"/>
                </a:cubicBezTo>
              </a:path>
            </a:pathLst>
          </a:custGeom>
          <a:noFill/>
          <a:ln>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Ellipse 3"/>
          <p:cNvSpPr/>
          <p:nvPr/>
        </p:nvSpPr>
        <p:spPr>
          <a:xfrm>
            <a:off x="5769399" y="2457937"/>
            <a:ext cx="783686" cy="718379"/>
          </a:xfrm>
          <a:prstGeom prst="ellipse">
            <a:avLst/>
          </a:prstGeom>
          <a:solidFill>
            <a:srgbClr val="00B050">
              <a:alpha val="3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Ellipse 4"/>
          <p:cNvSpPr/>
          <p:nvPr/>
        </p:nvSpPr>
        <p:spPr>
          <a:xfrm>
            <a:off x="6851573" y="2653859"/>
            <a:ext cx="435845" cy="326536"/>
          </a:xfrm>
          <a:prstGeom prst="ellipse">
            <a:avLst/>
          </a:prstGeom>
          <a:solidFill>
            <a:srgbClr val="00B05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Ellipse 5"/>
          <p:cNvSpPr/>
          <p:nvPr/>
        </p:nvSpPr>
        <p:spPr>
          <a:xfrm>
            <a:off x="7585905" y="3093000"/>
            <a:ext cx="783686" cy="718379"/>
          </a:xfrm>
          <a:prstGeom prst="ellipse">
            <a:avLst/>
          </a:prstGeom>
          <a:solidFill>
            <a:srgbClr val="00B050">
              <a:alpha val="3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8236" y="677636"/>
            <a:ext cx="2197937" cy="1446975"/>
          </a:xfrm>
          <a:prstGeom prst="rect">
            <a:avLst/>
          </a:prstGeom>
          <a:ln w="19050">
            <a:solidFill>
              <a:srgbClr val="FF0000"/>
            </a:solidFill>
          </a:ln>
        </p:spPr>
      </p:pic>
      <p:sp>
        <p:nvSpPr>
          <p:cNvPr id="16" name="Espace réservé du contenu 1">
            <a:extLst>
              <a:ext uri="{FF2B5EF4-FFF2-40B4-BE49-F238E27FC236}">
                <a16:creationId xmlns:a16="http://schemas.microsoft.com/office/drawing/2014/main" id="{FF808631-6D6E-CA44-B526-347D2CA9C7DB}"/>
              </a:ext>
            </a:extLst>
          </p:cNvPr>
          <p:cNvSpPr txBox="1">
            <a:spLocks/>
          </p:cNvSpPr>
          <p:nvPr/>
        </p:nvSpPr>
        <p:spPr>
          <a:xfrm>
            <a:off x="2859803" y="366727"/>
            <a:ext cx="6318047" cy="477192"/>
          </a:xfrm>
          <a:prstGeom prst="rect">
            <a:avLst/>
          </a:prstGeom>
        </p:spPr>
        <p:txBody>
          <a:bodyPr/>
          <a:lstStyle>
            <a:lvl1pPr marL="377825" indent="-377825" algn="l" defTabSz="1006475" rtl="0" eaLnBrk="1" fontAlgn="base" hangingPunct="1">
              <a:spcBef>
                <a:spcPct val="20000"/>
              </a:spcBef>
              <a:spcAft>
                <a:spcPct val="0"/>
              </a:spcAft>
              <a:buFont typeface="Arial" panose="020B0604020202020204" pitchFamily="34" charset="0"/>
              <a:buChar char="•"/>
              <a:defRPr sz="2400" b="1">
                <a:solidFill>
                  <a:srgbClr val="000000"/>
                </a:solidFill>
                <a:latin typeface="Marianne" panose="02000000000000000000" pitchFamily="2" charset="0"/>
                <a:ea typeface="+mn-ea"/>
                <a:cs typeface="+mn-cs"/>
              </a:defRPr>
            </a:lvl1pPr>
            <a:lvl2pPr marL="817563" indent="-314325" algn="l" defTabSz="1006475" rtl="0" eaLnBrk="1" fontAlgn="base" hangingPunct="1">
              <a:spcBef>
                <a:spcPct val="20000"/>
              </a:spcBef>
              <a:spcAft>
                <a:spcPct val="0"/>
              </a:spcAft>
              <a:buFont typeface="Arial" panose="020B0604020202020204" pitchFamily="34" charset="0"/>
              <a:buChar char="&gt;"/>
              <a:defRPr sz="2200">
                <a:solidFill>
                  <a:srgbClr val="000000"/>
                </a:solidFill>
                <a:latin typeface="Marianne" panose="02000000000000000000" pitchFamily="2" charset="0"/>
                <a:ea typeface="+mn-ea"/>
              </a:defRPr>
            </a:lvl2pPr>
            <a:lvl3pPr marL="1258888"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3pPr>
            <a:lvl4pPr marL="1763713"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4pPr>
            <a:lvl5pPr marL="2471738" indent="-457200"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7198" marR="0" lvl="0" indent="0" algn="l"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fr-FR" sz="2177" b="0" i="0" u="none" strike="noStrike" kern="1200" cap="none" spc="0" normalizeH="0" baseline="0" noProof="0" dirty="0">
                <a:ln>
                  <a:noFill/>
                </a:ln>
                <a:solidFill>
                  <a:srgbClr val="154EA5"/>
                </a:solidFill>
                <a:effectLst/>
                <a:uLnTx/>
                <a:uFillTx/>
                <a:latin typeface="Marianne" panose="02000000000000000000" pitchFamily="2" charset="0"/>
                <a:ea typeface="ＭＳ Ｐゴシック"/>
                <a:cs typeface="+mn-cs"/>
              </a:rPr>
              <a:t>Un marais stratégique</a:t>
            </a:r>
            <a:endParaRPr kumimoji="0" lang="fr-FR" sz="1451"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p:txBody>
      </p:sp>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0866" y="3408029"/>
            <a:ext cx="2335169" cy="1555259"/>
          </a:xfrm>
          <a:prstGeom prst="rect">
            <a:avLst/>
          </a:prstGeom>
          <a:ln w="28575">
            <a:solidFill>
              <a:schemeClr val="accent2">
                <a:lumMod val="75000"/>
              </a:schemeClr>
            </a:solidFill>
          </a:ln>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5195" y="3508037"/>
            <a:ext cx="2370728" cy="1579679"/>
          </a:xfrm>
          <a:prstGeom prst="rect">
            <a:avLst/>
          </a:prstGeom>
          <a:ln w="28575">
            <a:solidFill>
              <a:schemeClr val="accent2">
                <a:lumMod val="75000"/>
              </a:schemeClr>
            </a:solidFill>
          </a:ln>
        </p:spPr>
      </p:pic>
      <p:sp>
        <p:nvSpPr>
          <p:cNvPr id="19" name="Espace réservé du contenu 1">
            <a:extLst>
              <a:ext uri="{FF2B5EF4-FFF2-40B4-BE49-F238E27FC236}">
                <a16:creationId xmlns:a16="http://schemas.microsoft.com/office/drawing/2014/main" id="{FF808631-6D6E-CA44-B526-347D2CA9C7DB}"/>
              </a:ext>
            </a:extLst>
          </p:cNvPr>
          <p:cNvSpPr txBox="1">
            <a:spLocks/>
          </p:cNvSpPr>
          <p:nvPr/>
        </p:nvSpPr>
        <p:spPr>
          <a:xfrm>
            <a:off x="4136784" y="5608425"/>
            <a:ext cx="3853125" cy="736934"/>
          </a:xfrm>
          <a:prstGeom prst="rect">
            <a:avLst/>
          </a:prstGeom>
        </p:spPr>
        <p:txBody>
          <a:bodyPr numCol="2"/>
          <a:lstStyle>
            <a:lvl1pPr marL="377825" indent="-377825" algn="l" defTabSz="1006475" rtl="0" eaLnBrk="1" fontAlgn="base" hangingPunct="1">
              <a:spcBef>
                <a:spcPct val="20000"/>
              </a:spcBef>
              <a:spcAft>
                <a:spcPct val="0"/>
              </a:spcAft>
              <a:buFont typeface="Arial" panose="020B0604020202020204" pitchFamily="34" charset="0"/>
              <a:buChar char="•"/>
              <a:defRPr sz="2400" b="1">
                <a:solidFill>
                  <a:srgbClr val="000000"/>
                </a:solidFill>
                <a:latin typeface="Marianne" panose="02000000000000000000" pitchFamily="2" charset="0"/>
                <a:ea typeface="+mn-ea"/>
                <a:cs typeface="+mn-cs"/>
              </a:defRPr>
            </a:lvl1pPr>
            <a:lvl2pPr marL="817563" indent="-314325" algn="l" defTabSz="1006475" rtl="0" eaLnBrk="1" fontAlgn="base" hangingPunct="1">
              <a:spcBef>
                <a:spcPct val="20000"/>
              </a:spcBef>
              <a:spcAft>
                <a:spcPct val="0"/>
              </a:spcAft>
              <a:buFont typeface="Arial" panose="020B0604020202020204" pitchFamily="34" charset="0"/>
              <a:buChar char="&gt;"/>
              <a:defRPr sz="2200">
                <a:solidFill>
                  <a:srgbClr val="000000"/>
                </a:solidFill>
                <a:latin typeface="Marianne" panose="02000000000000000000" pitchFamily="2" charset="0"/>
                <a:ea typeface="+mn-ea"/>
              </a:defRPr>
            </a:lvl2pPr>
            <a:lvl3pPr marL="1258888"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3pPr>
            <a:lvl4pPr marL="1763713"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4pPr>
            <a:lvl5pPr marL="2471738" indent="-457200"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451"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444 828 habitants</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451"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36 654 hectares</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451"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12 communes</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451"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Forte urbanisation</a:t>
            </a:r>
          </a:p>
        </p:txBody>
      </p:sp>
      <p:pic>
        <p:nvPicPr>
          <p:cNvPr id="20" name="Imag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4549" y="5216582"/>
            <a:ext cx="2581131" cy="371334"/>
          </a:xfrm>
          <a:prstGeom prst="rect">
            <a:avLst/>
          </a:prstGeom>
        </p:spPr>
      </p:pic>
      <p:sp>
        <p:nvSpPr>
          <p:cNvPr id="14" name="ZoneTexte 13">
            <a:extLst>
              <a:ext uri="{FF2B5EF4-FFF2-40B4-BE49-F238E27FC236}">
                <a16:creationId xmlns:a16="http://schemas.microsoft.com/office/drawing/2014/main" id="{BA7102AD-3051-4C34-B1E3-A780B0E007C3}"/>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2060"/>
                </a:solidFill>
                <a:effectLst/>
                <a:uLnTx/>
                <a:uFillTx/>
                <a:latin typeface="Bahnschrift" panose="020B0502040204020203" pitchFamily="34" charset="0"/>
                <a:ea typeface="ＭＳ Ｐゴシック"/>
                <a:cs typeface="+mn-cs"/>
              </a:rPr>
              <a:t>6/11</a:t>
            </a:r>
          </a:p>
        </p:txBody>
      </p:sp>
      <p:sp>
        <p:nvSpPr>
          <p:cNvPr id="2" name="ZoneTexte 1"/>
          <p:cNvSpPr txBox="1"/>
          <p:nvPr/>
        </p:nvSpPr>
        <p:spPr>
          <a:xfrm>
            <a:off x="10064398" y="6407978"/>
            <a:ext cx="301582" cy="369332"/>
          </a:xfrm>
          <a:prstGeom prst="rect">
            <a:avLst/>
          </a:prstGeom>
          <a:solidFill>
            <a:schemeClr val="accent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38329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008" y="1553268"/>
            <a:ext cx="10594732" cy="4945166"/>
          </a:xfrm>
          <a:prstGeom prst="rect">
            <a:avLst/>
          </a:prstGeom>
        </p:spPr>
      </p:pic>
      <p:sp>
        <p:nvSpPr>
          <p:cNvPr id="26" name="Espace réservé du contenu 2"/>
          <p:cNvSpPr txBox="1">
            <a:spLocks/>
          </p:cNvSpPr>
          <p:nvPr/>
        </p:nvSpPr>
        <p:spPr>
          <a:xfrm>
            <a:off x="1524495" y="650370"/>
            <a:ext cx="7463785" cy="474968"/>
          </a:xfrm>
          <a:prstGeom prst="rect">
            <a:avLst/>
          </a:prstGeom>
        </p:spPr>
        <p:txBody>
          <a:bodyPr>
            <a:normAutofit/>
          </a:bodyPr>
          <a:lstStyle>
            <a:lvl1pPr marL="377825" indent="-377825" algn="l" defTabSz="1006475" rtl="0" eaLnBrk="1" fontAlgn="base" hangingPunct="1">
              <a:spcBef>
                <a:spcPct val="20000"/>
              </a:spcBef>
              <a:spcAft>
                <a:spcPct val="0"/>
              </a:spcAft>
              <a:buFont typeface="Arial" panose="020B0604020202020204" pitchFamily="34" charset="0"/>
              <a:buChar char="•"/>
              <a:defRPr sz="2400" b="1">
                <a:solidFill>
                  <a:srgbClr val="000000"/>
                </a:solidFill>
                <a:latin typeface="Marianne" panose="02000000000000000000" pitchFamily="2" charset="0"/>
                <a:ea typeface="+mn-ea"/>
                <a:cs typeface="+mn-cs"/>
              </a:defRPr>
            </a:lvl1pPr>
            <a:lvl2pPr marL="817563" indent="-314325" algn="l" defTabSz="1006475" rtl="0" eaLnBrk="1" fontAlgn="base" hangingPunct="1">
              <a:spcBef>
                <a:spcPct val="20000"/>
              </a:spcBef>
              <a:spcAft>
                <a:spcPct val="0"/>
              </a:spcAft>
              <a:buFont typeface="Arial" panose="020B0604020202020204" pitchFamily="34" charset="0"/>
              <a:buChar char="&gt;"/>
              <a:defRPr sz="2200">
                <a:solidFill>
                  <a:srgbClr val="000000"/>
                </a:solidFill>
                <a:latin typeface="Marianne" panose="02000000000000000000" pitchFamily="2" charset="0"/>
                <a:ea typeface="+mn-ea"/>
              </a:defRPr>
            </a:lvl2pPr>
            <a:lvl3pPr marL="1258888"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3pPr>
            <a:lvl4pPr marL="1763713"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4pPr>
            <a:lvl5pPr marL="2471738" indent="-457200"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fr-FR" sz="2177" b="1" i="0" u="none" strike="noStrike" kern="0" cap="none" spc="0" normalizeH="0" baseline="0" noProof="0" dirty="0">
                <a:ln>
                  <a:noFill/>
                </a:ln>
                <a:solidFill>
                  <a:srgbClr val="154EA5"/>
                </a:solidFill>
                <a:effectLst/>
                <a:uLnTx/>
                <a:uFillTx/>
                <a:latin typeface="Marianne" panose="02000000000000000000" pitchFamily="2" charset="0"/>
                <a:ea typeface="ＭＳ Ｐゴシック"/>
                <a:cs typeface="+mn-cs"/>
              </a:rPr>
              <a:t>Contexte du projet</a:t>
            </a:r>
          </a:p>
        </p:txBody>
      </p:sp>
      <p:sp>
        <p:nvSpPr>
          <p:cNvPr id="28" name="Forme libre 27"/>
          <p:cNvSpPr/>
          <p:nvPr/>
        </p:nvSpPr>
        <p:spPr>
          <a:xfrm>
            <a:off x="5573543" y="4394732"/>
            <a:ext cx="936317" cy="1515942"/>
          </a:xfrm>
          <a:custGeom>
            <a:avLst/>
            <a:gdLst>
              <a:gd name="connsiteX0" fmla="*/ 117987 w 1032387"/>
              <a:gd name="connsiteY0" fmla="*/ 304800 h 1671484"/>
              <a:gd name="connsiteX1" fmla="*/ 294968 w 1032387"/>
              <a:gd name="connsiteY1" fmla="*/ 0 h 1671484"/>
              <a:gd name="connsiteX2" fmla="*/ 1032387 w 1032387"/>
              <a:gd name="connsiteY2" fmla="*/ 471948 h 1671484"/>
              <a:gd name="connsiteX3" fmla="*/ 1002890 w 1032387"/>
              <a:gd name="connsiteY3" fmla="*/ 1101213 h 1671484"/>
              <a:gd name="connsiteX4" fmla="*/ 275303 w 1032387"/>
              <a:gd name="connsiteY4" fmla="*/ 1671484 h 1671484"/>
              <a:gd name="connsiteX5" fmla="*/ 0 w 1032387"/>
              <a:gd name="connsiteY5" fmla="*/ 1651819 h 1671484"/>
              <a:gd name="connsiteX6" fmla="*/ 393290 w 1032387"/>
              <a:gd name="connsiteY6" fmla="*/ 816077 h 1671484"/>
              <a:gd name="connsiteX7" fmla="*/ 117987 w 1032387"/>
              <a:gd name="connsiteY7" fmla="*/ 304800 h 16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387" h="1671484">
                <a:moveTo>
                  <a:pt x="117987" y="304800"/>
                </a:moveTo>
                <a:lnTo>
                  <a:pt x="294968" y="0"/>
                </a:lnTo>
                <a:lnTo>
                  <a:pt x="1032387" y="471948"/>
                </a:lnTo>
                <a:lnTo>
                  <a:pt x="1002890" y="1101213"/>
                </a:lnTo>
                <a:lnTo>
                  <a:pt x="275303" y="1671484"/>
                </a:lnTo>
                <a:lnTo>
                  <a:pt x="0" y="1651819"/>
                </a:lnTo>
                <a:lnTo>
                  <a:pt x="393290" y="816077"/>
                </a:lnTo>
                <a:lnTo>
                  <a:pt x="117987" y="304800"/>
                </a:lnTo>
                <a:close/>
              </a:path>
            </a:pathLst>
          </a:custGeom>
          <a:solidFill>
            <a:srgbClr val="FFFF66">
              <a:alpha val="28000"/>
            </a:srgbClr>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7" name="Forme libre 26"/>
          <p:cNvSpPr/>
          <p:nvPr/>
        </p:nvSpPr>
        <p:spPr>
          <a:xfrm>
            <a:off x="4406170" y="2971850"/>
            <a:ext cx="1408934" cy="1721040"/>
          </a:xfrm>
          <a:custGeom>
            <a:avLst/>
            <a:gdLst>
              <a:gd name="connsiteX0" fmla="*/ 117987 w 1553496"/>
              <a:gd name="connsiteY0" fmla="*/ 98322 h 1897626"/>
              <a:gd name="connsiteX1" fmla="*/ 383458 w 1553496"/>
              <a:gd name="connsiteY1" fmla="*/ 0 h 1897626"/>
              <a:gd name="connsiteX2" fmla="*/ 1229032 w 1553496"/>
              <a:gd name="connsiteY2" fmla="*/ 963561 h 1897626"/>
              <a:gd name="connsiteX3" fmla="*/ 1553496 w 1553496"/>
              <a:gd name="connsiteY3" fmla="*/ 1209367 h 1897626"/>
              <a:gd name="connsiteX4" fmla="*/ 1396180 w 1553496"/>
              <a:gd name="connsiteY4" fmla="*/ 1484671 h 1897626"/>
              <a:gd name="connsiteX5" fmla="*/ 521109 w 1553496"/>
              <a:gd name="connsiteY5" fmla="*/ 835742 h 1897626"/>
              <a:gd name="connsiteX6" fmla="*/ 855406 w 1553496"/>
              <a:gd name="connsiteY6" fmla="*/ 1691148 h 1897626"/>
              <a:gd name="connsiteX7" fmla="*/ 688258 w 1553496"/>
              <a:gd name="connsiteY7" fmla="*/ 1897626 h 1897626"/>
              <a:gd name="connsiteX8" fmla="*/ 0 w 1553496"/>
              <a:gd name="connsiteY8" fmla="*/ 1435509 h 1897626"/>
              <a:gd name="connsiteX9" fmla="*/ 117987 w 1553496"/>
              <a:gd name="connsiteY9" fmla="*/ 98322 h 189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3496" h="1897626">
                <a:moveTo>
                  <a:pt x="117987" y="98322"/>
                </a:moveTo>
                <a:lnTo>
                  <a:pt x="383458" y="0"/>
                </a:lnTo>
                <a:lnTo>
                  <a:pt x="1229032" y="963561"/>
                </a:lnTo>
                <a:lnTo>
                  <a:pt x="1553496" y="1209367"/>
                </a:lnTo>
                <a:lnTo>
                  <a:pt x="1396180" y="1484671"/>
                </a:lnTo>
                <a:lnTo>
                  <a:pt x="521109" y="835742"/>
                </a:lnTo>
                <a:lnTo>
                  <a:pt x="855406" y="1691148"/>
                </a:lnTo>
                <a:lnTo>
                  <a:pt x="688258" y="1897626"/>
                </a:lnTo>
                <a:lnTo>
                  <a:pt x="0" y="1435509"/>
                </a:lnTo>
                <a:lnTo>
                  <a:pt x="117987" y="98322"/>
                </a:lnTo>
                <a:close/>
              </a:path>
            </a:pathLst>
          </a:custGeom>
          <a:solidFill>
            <a:srgbClr val="FFFF66">
              <a:alpha val="28627"/>
            </a:srgbClr>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0" name="Forme libre 29"/>
          <p:cNvSpPr/>
          <p:nvPr/>
        </p:nvSpPr>
        <p:spPr>
          <a:xfrm>
            <a:off x="642488" y="2841235"/>
            <a:ext cx="5319568" cy="3639753"/>
          </a:xfrm>
          <a:custGeom>
            <a:avLst/>
            <a:gdLst>
              <a:gd name="connsiteX0" fmla="*/ 1020725 w 6262577"/>
              <a:gd name="connsiteY0" fmla="*/ 0 h 4114800"/>
              <a:gd name="connsiteX1" fmla="*/ 3200400 w 6262577"/>
              <a:gd name="connsiteY1" fmla="*/ 276447 h 4114800"/>
              <a:gd name="connsiteX2" fmla="*/ 3147237 w 6262577"/>
              <a:gd name="connsiteY2" fmla="*/ 2052084 h 4114800"/>
              <a:gd name="connsiteX3" fmla="*/ 3976577 w 6262577"/>
              <a:gd name="connsiteY3" fmla="*/ 2190307 h 4114800"/>
              <a:gd name="connsiteX4" fmla="*/ 3732028 w 6262577"/>
              <a:gd name="connsiteY4" fmla="*/ 2849526 h 4114800"/>
              <a:gd name="connsiteX5" fmla="*/ 5390707 w 6262577"/>
              <a:gd name="connsiteY5" fmla="*/ 3370521 h 4114800"/>
              <a:gd name="connsiteX6" fmla="*/ 6018028 w 6262577"/>
              <a:gd name="connsiteY6" fmla="*/ 3349256 h 4114800"/>
              <a:gd name="connsiteX7" fmla="*/ 6262577 w 6262577"/>
              <a:gd name="connsiteY7" fmla="*/ 4114800 h 4114800"/>
              <a:gd name="connsiteX8" fmla="*/ 0 w 6262577"/>
              <a:gd name="connsiteY8" fmla="*/ 4008475 h 4114800"/>
              <a:gd name="connsiteX9" fmla="*/ 63795 w 6262577"/>
              <a:gd name="connsiteY9" fmla="*/ 2381693 h 4114800"/>
              <a:gd name="connsiteX10" fmla="*/ 946298 w 6262577"/>
              <a:gd name="connsiteY10" fmla="*/ 2392326 h 4114800"/>
              <a:gd name="connsiteX11" fmla="*/ 1020725 w 6262577"/>
              <a:gd name="connsiteY11" fmla="*/ 0 h 4114800"/>
              <a:gd name="connsiteX0" fmla="*/ 1020725 w 6296444"/>
              <a:gd name="connsiteY0" fmla="*/ 0 h 4013207"/>
              <a:gd name="connsiteX1" fmla="*/ 3200400 w 6296444"/>
              <a:gd name="connsiteY1" fmla="*/ 276447 h 4013207"/>
              <a:gd name="connsiteX2" fmla="*/ 3147237 w 6296444"/>
              <a:gd name="connsiteY2" fmla="*/ 2052084 h 4013207"/>
              <a:gd name="connsiteX3" fmla="*/ 3976577 w 6296444"/>
              <a:gd name="connsiteY3" fmla="*/ 2190307 h 4013207"/>
              <a:gd name="connsiteX4" fmla="*/ 3732028 w 6296444"/>
              <a:gd name="connsiteY4" fmla="*/ 2849526 h 4013207"/>
              <a:gd name="connsiteX5" fmla="*/ 5390707 w 6296444"/>
              <a:gd name="connsiteY5" fmla="*/ 3370521 h 4013207"/>
              <a:gd name="connsiteX6" fmla="*/ 6018028 w 6296444"/>
              <a:gd name="connsiteY6" fmla="*/ 3349256 h 4013207"/>
              <a:gd name="connsiteX7" fmla="*/ 6296444 w 6296444"/>
              <a:gd name="connsiteY7" fmla="*/ 4013207 h 4013207"/>
              <a:gd name="connsiteX8" fmla="*/ 0 w 6296444"/>
              <a:gd name="connsiteY8" fmla="*/ 4008475 h 4013207"/>
              <a:gd name="connsiteX9" fmla="*/ 63795 w 6296444"/>
              <a:gd name="connsiteY9" fmla="*/ 2381693 h 4013207"/>
              <a:gd name="connsiteX10" fmla="*/ 946298 w 6296444"/>
              <a:gd name="connsiteY10" fmla="*/ 2392326 h 4013207"/>
              <a:gd name="connsiteX11" fmla="*/ 1020725 w 6296444"/>
              <a:gd name="connsiteY11" fmla="*/ 0 h 4013207"/>
              <a:gd name="connsiteX0" fmla="*/ 961458 w 6237177"/>
              <a:gd name="connsiteY0" fmla="*/ 0 h 4013207"/>
              <a:gd name="connsiteX1" fmla="*/ 3141133 w 6237177"/>
              <a:gd name="connsiteY1" fmla="*/ 276447 h 4013207"/>
              <a:gd name="connsiteX2" fmla="*/ 3087970 w 6237177"/>
              <a:gd name="connsiteY2" fmla="*/ 2052084 h 4013207"/>
              <a:gd name="connsiteX3" fmla="*/ 3917310 w 6237177"/>
              <a:gd name="connsiteY3" fmla="*/ 2190307 h 4013207"/>
              <a:gd name="connsiteX4" fmla="*/ 3672761 w 6237177"/>
              <a:gd name="connsiteY4" fmla="*/ 2849526 h 4013207"/>
              <a:gd name="connsiteX5" fmla="*/ 5331440 w 6237177"/>
              <a:gd name="connsiteY5" fmla="*/ 3370521 h 4013207"/>
              <a:gd name="connsiteX6" fmla="*/ 5958761 w 6237177"/>
              <a:gd name="connsiteY6" fmla="*/ 3349256 h 4013207"/>
              <a:gd name="connsiteX7" fmla="*/ 6237177 w 6237177"/>
              <a:gd name="connsiteY7" fmla="*/ 4013207 h 4013207"/>
              <a:gd name="connsiteX8" fmla="*/ 0 w 6237177"/>
              <a:gd name="connsiteY8" fmla="*/ 4000009 h 4013207"/>
              <a:gd name="connsiteX9" fmla="*/ 4528 w 6237177"/>
              <a:gd name="connsiteY9" fmla="*/ 2381693 h 4013207"/>
              <a:gd name="connsiteX10" fmla="*/ 887031 w 6237177"/>
              <a:gd name="connsiteY10" fmla="*/ 2392326 h 4013207"/>
              <a:gd name="connsiteX11" fmla="*/ 961458 w 6237177"/>
              <a:gd name="connsiteY11" fmla="*/ 0 h 40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177" h="4013207">
                <a:moveTo>
                  <a:pt x="961458" y="0"/>
                </a:moveTo>
                <a:lnTo>
                  <a:pt x="3141133" y="276447"/>
                </a:lnTo>
                <a:lnTo>
                  <a:pt x="3087970" y="2052084"/>
                </a:lnTo>
                <a:lnTo>
                  <a:pt x="3917310" y="2190307"/>
                </a:lnTo>
                <a:lnTo>
                  <a:pt x="3672761" y="2849526"/>
                </a:lnTo>
                <a:lnTo>
                  <a:pt x="5331440" y="3370521"/>
                </a:lnTo>
                <a:lnTo>
                  <a:pt x="5958761" y="3349256"/>
                </a:lnTo>
                <a:lnTo>
                  <a:pt x="6237177" y="4013207"/>
                </a:lnTo>
                <a:lnTo>
                  <a:pt x="0" y="4000009"/>
                </a:lnTo>
                <a:cubicBezTo>
                  <a:pt x="1509" y="3460570"/>
                  <a:pt x="3019" y="2921132"/>
                  <a:pt x="4528" y="2381693"/>
                </a:cubicBezTo>
                <a:lnTo>
                  <a:pt x="887031" y="2392326"/>
                </a:lnTo>
                <a:lnTo>
                  <a:pt x="961458" y="0"/>
                </a:lnTo>
                <a:close/>
              </a:path>
            </a:pathLst>
          </a:custGeom>
          <a:solidFill>
            <a:schemeClr val="accent4">
              <a:lumMod val="20000"/>
              <a:lumOff val="80000"/>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1" name="Forme libre 30"/>
          <p:cNvSpPr/>
          <p:nvPr/>
        </p:nvSpPr>
        <p:spPr>
          <a:xfrm>
            <a:off x="3293057" y="2601818"/>
            <a:ext cx="1224678" cy="2198634"/>
          </a:xfrm>
          <a:custGeom>
            <a:avLst/>
            <a:gdLst>
              <a:gd name="connsiteX0" fmla="*/ 754912 w 1350335"/>
              <a:gd name="connsiteY0" fmla="*/ 0 h 2424223"/>
              <a:gd name="connsiteX1" fmla="*/ 138224 w 1350335"/>
              <a:gd name="connsiteY1" fmla="*/ 574158 h 2424223"/>
              <a:gd name="connsiteX2" fmla="*/ 0 w 1350335"/>
              <a:gd name="connsiteY2" fmla="*/ 2286000 h 2424223"/>
              <a:gd name="connsiteX3" fmla="*/ 829340 w 1350335"/>
              <a:gd name="connsiteY3" fmla="*/ 2424223 h 2424223"/>
              <a:gd name="connsiteX4" fmla="*/ 1148317 w 1350335"/>
              <a:gd name="connsiteY4" fmla="*/ 1924493 h 2424223"/>
              <a:gd name="connsiteX5" fmla="*/ 1350335 w 1350335"/>
              <a:gd name="connsiteY5" fmla="*/ 318977 h 2424223"/>
              <a:gd name="connsiteX6" fmla="*/ 691117 w 1350335"/>
              <a:gd name="connsiteY6" fmla="*/ 21265 h 2424223"/>
              <a:gd name="connsiteX7" fmla="*/ 754912 w 1350335"/>
              <a:gd name="connsiteY7" fmla="*/ 0 h 242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0335" h="2424223">
                <a:moveTo>
                  <a:pt x="754912" y="0"/>
                </a:moveTo>
                <a:lnTo>
                  <a:pt x="138224" y="574158"/>
                </a:lnTo>
                <a:lnTo>
                  <a:pt x="0" y="2286000"/>
                </a:lnTo>
                <a:lnTo>
                  <a:pt x="829340" y="2424223"/>
                </a:lnTo>
                <a:lnTo>
                  <a:pt x="1148317" y="1924493"/>
                </a:lnTo>
                <a:lnTo>
                  <a:pt x="1350335" y="318977"/>
                </a:lnTo>
                <a:lnTo>
                  <a:pt x="691117" y="21265"/>
                </a:lnTo>
                <a:lnTo>
                  <a:pt x="754912" y="0"/>
                </a:lnTo>
                <a:close/>
              </a:path>
            </a:pathLst>
          </a:custGeom>
          <a:solidFill>
            <a:schemeClr val="accent3">
              <a:lumMod val="60000"/>
              <a:lumOff val="40000"/>
              <a:alpha val="2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Forme libre 31"/>
          <p:cNvSpPr/>
          <p:nvPr/>
        </p:nvSpPr>
        <p:spPr>
          <a:xfrm>
            <a:off x="3952403" y="4343301"/>
            <a:ext cx="1928626" cy="1513972"/>
          </a:xfrm>
          <a:custGeom>
            <a:avLst/>
            <a:gdLst>
              <a:gd name="connsiteX0" fmla="*/ 542260 w 2126511"/>
              <a:gd name="connsiteY0" fmla="*/ 0 h 1669312"/>
              <a:gd name="connsiteX1" fmla="*/ 244549 w 2126511"/>
              <a:gd name="connsiteY1" fmla="*/ 531628 h 1669312"/>
              <a:gd name="connsiteX2" fmla="*/ 0 w 2126511"/>
              <a:gd name="connsiteY2" fmla="*/ 1201479 h 1669312"/>
              <a:gd name="connsiteX3" fmla="*/ 1722474 w 2126511"/>
              <a:gd name="connsiteY3" fmla="*/ 1669312 h 1669312"/>
              <a:gd name="connsiteX4" fmla="*/ 2126511 w 2126511"/>
              <a:gd name="connsiteY4" fmla="*/ 946298 h 1669312"/>
              <a:gd name="connsiteX5" fmla="*/ 542260 w 2126511"/>
              <a:gd name="connsiteY5" fmla="*/ 0 h 16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511" h="1669312">
                <a:moveTo>
                  <a:pt x="542260" y="0"/>
                </a:moveTo>
                <a:lnTo>
                  <a:pt x="244549" y="531628"/>
                </a:lnTo>
                <a:lnTo>
                  <a:pt x="0" y="1201479"/>
                </a:lnTo>
                <a:lnTo>
                  <a:pt x="1722474" y="1669312"/>
                </a:lnTo>
                <a:lnTo>
                  <a:pt x="2126511" y="946298"/>
                </a:lnTo>
                <a:lnTo>
                  <a:pt x="542260" y="0"/>
                </a:lnTo>
                <a:close/>
              </a:path>
            </a:pathLst>
          </a:cu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3" name="Forme libre 32"/>
          <p:cNvSpPr/>
          <p:nvPr/>
        </p:nvSpPr>
        <p:spPr>
          <a:xfrm>
            <a:off x="2566404" y="1592161"/>
            <a:ext cx="8553459" cy="2864011"/>
          </a:xfrm>
          <a:custGeom>
            <a:avLst/>
            <a:gdLst>
              <a:gd name="connsiteX0" fmla="*/ 0 w 9431080"/>
              <a:gd name="connsiteY0" fmla="*/ 0 h 3157870"/>
              <a:gd name="connsiteX1" fmla="*/ 3359889 w 9431080"/>
              <a:gd name="connsiteY1" fmla="*/ 1669312 h 3157870"/>
              <a:gd name="connsiteX2" fmla="*/ 7953154 w 9431080"/>
              <a:gd name="connsiteY2" fmla="*/ 2339163 h 3157870"/>
              <a:gd name="connsiteX3" fmla="*/ 9431080 w 9431080"/>
              <a:gd name="connsiteY3" fmla="*/ 3157870 h 3157870"/>
            </a:gdLst>
            <a:ahLst/>
            <a:cxnLst>
              <a:cxn ang="0">
                <a:pos x="connsiteX0" y="connsiteY0"/>
              </a:cxn>
              <a:cxn ang="0">
                <a:pos x="connsiteX1" y="connsiteY1"/>
              </a:cxn>
              <a:cxn ang="0">
                <a:pos x="connsiteX2" y="connsiteY2"/>
              </a:cxn>
              <a:cxn ang="0">
                <a:pos x="connsiteX3" y="connsiteY3"/>
              </a:cxn>
            </a:cxnLst>
            <a:rect l="l" t="t" r="r" b="b"/>
            <a:pathLst>
              <a:path w="9431080" h="3157870">
                <a:moveTo>
                  <a:pt x="0" y="0"/>
                </a:moveTo>
                <a:cubicBezTo>
                  <a:pt x="1017181" y="639725"/>
                  <a:pt x="2034363" y="1279451"/>
                  <a:pt x="3359889" y="1669312"/>
                </a:cubicBezTo>
                <a:cubicBezTo>
                  <a:pt x="4685415" y="2059173"/>
                  <a:pt x="6941289" y="2091070"/>
                  <a:pt x="7953154" y="2339163"/>
                </a:cubicBezTo>
                <a:cubicBezTo>
                  <a:pt x="8965019" y="2587256"/>
                  <a:pt x="9198049" y="2872563"/>
                  <a:pt x="9431080" y="3157870"/>
                </a:cubicBezTo>
              </a:path>
            </a:pathLst>
          </a:custGeom>
          <a:ln w="92075" cmpd="sng">
            <a:solidFill>
              <a:srgbClr val="000000"/>
            </a:solidFill>
            <a:prstDash val="sysDash"/>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4" name="Forme libre 33"/>
          <p:cNvSpPr/>
          <p:nvPr/>
        </p:nvSpPr>
        <p:spPr>
          <a:xfrm>
            <a:off x="4340740" y="1588356"/>
            <a:ext cx="6865911" cy="4387625"/>
          </a:xfrm>
          <a:custGeom>
            <a:avLst/>
            <a:gdLst>
              <a:gd name="connsiteX0" fmla="*/ 0 w 7570382"/>
              <a:gd name="connsiteY0" fmla="*/ 0 h 4837814"/>
              <a:gd name="connsiteX1" fmla="*/ 733647 w 7570382"/>
              <a:gd name="connsiteY1" fmla="*/ 1786270 h 4837814"/>
              <a:gd name="connsiteX2" fmla="*/ 3168502 w 7570382"/>
              <a:gd name="connsiteY2" fmla="*/ 3551274 h 4837814"/>
              <a:gd name="connsiteX3" fmla="*/ 6166884 w 7570382"/>
              <a:gd name="connsiteY3" fmla="*/ 4242391 h 4837814"/>
              <a:gd name="connsiteX4" fmla="*/ 7570382 w 7570382"/>
              <a:gd name="connsiteY4" fmla="*/ 4837814 h 483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0382" h="4837814">
                <a:moveTo>
                  <a:pt x="0" y="0"/>
                </a:moveTo>
                <a:cubicBezTo>
                  <a:pt x="102781" y="597195"/>
                  <a:pt x="205563" y="1194391"/>
                  <a:pt x="733647" y="1786270"/>
                </a:cubicBezTo>
                <a:cubicBezTo>
                  <a:pt x="1261731" y="2378149"/>
                  <a:pt x="2262962" y="3141920"/>
                  <a:pt x="3168502" y="3551274"/>
                </a:cubicBezTo>
                <a:cubicBezTo>
                  <a:pt x="4074042" y="3960628"/>
                  <a:pt x="5433237" y="4027968"/>
                  <a:pt x="6166884" y="4242391"/>
                </a:cubicBezTo>
                <a:cubicBezTo>
                  <a:pt x="6900531" y="4456814"/>
                  <a:pt x="7235456" y="4647314"/>
                  <a:pt x="7570382" y="4837814"/>
                </a:cubicBezTo>
              </a:path>
            </a:pathLst>
          </a:custGeom>
          <a:noFill/>
          <a:ln w="603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8" name="Espace réservé du contenu 1">
            <a:extLst>
              <a:ext uri="{FF2B5EF4-FFF2-40B4-BE49-F238E27FC236}">
                <a16:creationId xmlns:a16="http://schemas.microsoft.com/office/drawing/2014/main" id="{FF808631-6D6E-CA44-B526-347D2CA9C7DB}"/>
              </a:ext>
            </a:extLst>
          </p:cNvPr>
          <p:cNvSpPr txBox="1">
            <a:spLocks/>
          </p:cNvSpPr>
          <p:nvPr/>
        </p:nvSpPr>
        <p:spPr>
          <a:xfrm>
            <a:off x="8317881" y="882019"/>
            <a:ext cx="3428181" cy="2462592"/>
          </a:xfrm>
          <a:prstGeom prst="rect">
            <a:avLst/>
          </a:prstGeom>
          <a:solidFill>
            <a:schemeClr val="accent6"/>
          </a:solidFill>
        </p:spPr>
        <p:txBody>
          <a:bodyPr/>
          <a:lstStyle>
            <a:lvl1pPr marL="377825" indent="-377825" algn="l" defTabSz="1006475" rtl="0" eaLnBrk="1" fontAlgn="base" hangingPunct="1">
              <a:spcBef>
                <a:spcPct val="20000"/>
              </a:spcBef>
              <a:spcAft>
                <a:spcPct val="0"/>
              </a:spcAft>
              <a:buFont typeface="Arial" panose="020B0604020202020204" pitchFamily="34" charset="0"/>
              <a:buChar char="•"/>
              <a:defRPr sz="2400" b="1">
                <a:solidFill>
                  <a:srgbClr val="000000"/>
                </a:solidFill>
                <a:latin typeface="Marianne" panose="02000000000000000000" pitchFamily="2" charset="0"/>
                <a:ea typeface="+mn-ea"/>
                <a:cs typeface="+mn-cs"/>
              </a:defRPr>
            </a:lvl1pPr>
            <a:lvl2pPr marL="817563" indent="-314325" algn="l" defTabSz="1006475" rtl="0" eaLnBrk="1" fontAlgn="base" hangingPunct="1">
              <a:spcBef>
                <a:spcPct val="20000"/>
              </a:spcBef>
              <a:spcAft>
                <a:spcPct val="0"/>
              </a:spcAft>
              <a:buFont typeface="Arial" panose="020B0604020202020204" pitchFamily="34" charset="0"/>
              <a:buChar char="&gt;"/>
              <a:defRPr sz="2200">
                <a:solidFill>
                  <a:srgbClr val="000000"/>
                </a:solidFill>
                <a:latin typeface="Marianne" panose="02000000000000000000" pitchFamily="2" charset="0"/>
                <a:ea typeface="+mn-ea"/>
              </a:defRPr>
            </a:lvl2pPr>
            <a:lvl3pPr marL="1258888"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3pPr>
            <a:lvl4pPr marL="1763713"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4pPr>
            <a:lvl5pPr marL="2471738" indent="-457200"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7198" marR="0" lvl="0" indent="0" algn="l"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fr-FR" sz="1451" b="1"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Zone de projet : 27 ha à restaurer </a:t>
            </a:r>
          </a:p>
          <a:p>
            <a:pPr marL="7198" marR="0" lvl="0" indent="0" algn="l"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fr-FR" sz="1270" b="1"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a:p>
            <a:pPr marL="7198" marR="0" lvl="0" indent="0" algn="l"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fr-FR" sz="1270" b="1"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Contraintes</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Foncier privé</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Voie ferrée</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Autoroute</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FF0000"/>
                </a:solidFill>
                <a:effectLst/>
                <a:uLnTx/>
                <a:uFillTx/>
                <a:latin typeface="Marianne" panose="02000000000000000000" pitchFamily="2" charset="0"/>
                <a:ea typeface="ＭＳ Ｐゴシック"/>
                <a:cs typeface="+mn-cs"/>
              </a:rPr>
              <a:t>Zone d’habitat</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E87703">
                    <a:lumMod val="75000"/>
                  </a:srgbClr>
                </a:solidFill>
                <a:effectLst/>
                <a:uLnTx/>
                <a:uFillTx/>
                <a:latin typeface="Marianne" panose="02000000000000000000" pitchFamily="2" charset="0"/>
                <a:ea typeface="ＭＳ Ｐゴシック"/>
                <a:cs typeface="+mn-cs"/>
              </a:rPr>
              <a:t>Zone d’activité</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0033CC"/>
                </a:solidFill>
                <a:effectLst/>
                <a:uLnTx/>
                <a:uFillTx/>
                <a:latin typeface="Marianne" panose="02000000000000000000" pitchFamily="2" charset="0"/>
                <a:ea typeface="ＭＳ Ｐゴシック"/>
                <a:cs typeface="+mn-cs"/>
              </a:rPr>
              <a:t>Equipements publics</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fr-FR" sz="1270" b="0" i="0" u="none" strike="noStrike" kern="1200" cap="none" spc="0" normalizeH="0" baseline="0" noProof="0" dirty="0">
                <a:ln>
                  <a:noFill/>
                </a:ln>
                <a:solidFill>
                  <a:srgbClr val="FFC000"/>
                </a:solidFill>
                <a:effectLst/>
                <a:uLnTx/>
                <a:uFillTx/>
                <a:latin typeface="Marianne" panose="02000000000000000000" pitchFamily="2" charset="0"/>
                <a:ea typeface="ＭＳ Ｐゴシック"/>
                <a:cs typeface="+mn-cs"/>
              </a:rPr>
              <a:t>Remblaies</a:t>
            </a: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a:p>
            <a:pPr marL="266345" marR="0" lvl="0" indent="-259147" algn="l" defTabSz="912772"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a:p>
            <a:pPr marL="7198" marR="0" lvl="0" indent="0" algn="l"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a:p>
            <a:pPr marL="7198" marR="0" lvl="0" indent="0" algn="l" defTabSz="912772"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fr-FR" sz="1270"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p:txBody>
      </p:sp>
      <p:sp>
        <p:nvSpPr>
          <p:cNvPr id="14" name="ZoneTexte 13">
            <a:extLst>
              <a:ext uri="{FF2B5EF4-FFF2-40B4-BE49-F238E27FC236}">
                <a16:creationId xmlns:a16="http://schemas.microsoft.com/office/drawing/2014/main" id="{BA7102AD-3051-4C34-B1E3-A780B0E007C3}"/>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2060"/>
                </a:solidFill>
                <a:effectLst/>
                <a:uLnTx/>
                <a:uFillTx/>
                <a:latin typeface="Bahnschrift" panose="020B0502040204020203" pitchFamily="34" charset="0"/>
                <a:ea typeface="ＭＳ Ｐゴシック"/>
                <a:cs typeface="+mn-cs"/>
              </a:rPr>
              <a:t>7/11</a:t>
            </a:r>
          </a:p>
        </p:txBody>
      </p:sp>
      <p:sp>
        <p:nvSpPr>
          <p:cNvPr id="15" name="ZoneTexte 14"/>
          <p:cNvSpPr txBox="1"/>
          <p:nvPr/>
        </p:nvSpPr>
        <p:spPr>
          <a:xfrm>
            <a:off x="10064398" y="6501288"/>
            <a:ext cx="301582" cy="369332"/>
          </a:xfrm>
          <a:prstGeom prst="rect">
            <a:avLst/>
          </a:prstGeom>
          <a:solidFill>
            <a:schemeClr val="accent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 name="Forme libre 3"/>
          <p:cNvSpPr/>
          <p:nvPr/>
        </p:nvSpPr>
        <p:spPr>
          <a:xfrm>
            <a:off x="4924425" y="2962275"/>
            <a:ext cx="2305050" cy="2876550"/>
          </a:xfrm>
          <a:custGeom>
            <a:avLst/>
            <a:gdLst>
              <a:gd name="connsiteX0" fmla="*/ 47625 w 2305050"/>
              <a:gd name="connsiteY0" fmla="*/ 885825 h 2876550"/>
              <a:gd name="connsiteX1" fmla="*/ 762000 w 2305050"/>
              <a:gd name="connsiteY1" fmla="*/ 1409700 h 2876550"/>
              <a:gd name="connsiteX2" fmla="*/ 962025 w 2305050"/>
              <a:gd name="connsiteY2" fmla="*/ 1085850 h 2876550"/>
              <a:gd name="connsiteX3" fmla="*/ 733425 w 2305050"/>
              <a:gd name="connsiteY3" fmla="*/ 952500 h 2876550"/>
              <a:gd name="connsiteX4" fmla="*/ 581025 w 2305050"/>
              <a:gd name="connsiteY4" fmla="*/ 781050 h 2876550"/>
              <a:gd name="connsiteX5" fmla="*/ 0 w 2305050"/>
              <a:gd name="connsiteY5" fmla="*/ 0 h 2876550"/>
              <a:gd name="connsiteX6" fmla="*/ 895350 w 2305050"/>
              <a:gd name="connsiteY6" fmla="*/ 333375 h 2876550"/>
              <a:gd name="connsiteX7" fmla="*/ 2133600 w 2305050"/>
              <a:gd name="connsiteY7" fmla="*/ 504825 h 2876550"/>
              <a:gd name="connsiteX8" fmla="*/ 2076450 w 2305050"/>
              <a:gd name="connsiteY8" fmla="*/ 1019175 h 2876550"/>
              <a:gd name="connsiteX9" fmla="*/ 1704975 w 2305050"/>
              <a:gd name="connsiteY9" fmla="*/ 923925 h 2876550"/>
              <a:gd name="connsiteX10" fmla="*/ 1676400 w 2305050"/>
              <a:gd name="connsiteY10" fmla="*/ 1609725 h 2876550"/>
              <a:gd name="connsiteX11" fmla="*/ 2305050 w 2305050"/>
              <a:gd name="connsiteY11" fmla="*/ 1952625 h 2876550"/>
              <a:gd name="connsiteX12" fmla="*/ 2076450 w 2305050"/>
              <a:gd name="connsiteY12" fmla="*/ 2524125 h 2876550"/>
              <a:gd name="connsiteX13" fmla="*/ 1104900 w 2305050"/>
              <a:gd name="connsiteY13" fmla="*/ 2876550 h 2876550"/>
              <a:gd name="connsiteX14" fmla="*/ 1590675 w 2305050"/>
              <a:gd name="connsiteY14" fmla="*/ 2447925 h 2876550"/>
              <a:gd name="connsiteX15" fmla="*/ 1638300 w 2305050"/>
              <a:gd name="connsiteY15" fmla="*/ 1847850 h 2876550"/>
              <a:gd name="connsiteX16" fmla="*/ 933450 w 2305050"/>
              <a:gd name="connsiteY16" fmla="*/ 1371600 h 2876550"/>
              <a:gd name="connsiteX17" fmla="*/ 714375 w 2305050"/>
              <a:gd name="connsiteY17" fmla="*/ 1676400 h 2876550"/>
              <a:gd name="connsiteX18" fmla="*/ 962025 w 2305050"/>
              <a:gd name="connsiteY18" fmla="*/ 2190750 h 2876550"/>
              <a:gd name="connsiteX19" fmla="*/ 161925 w 2305050"/>
              <a:gd name="connsiteY19" fmla="*/ 1733550 h 2876550"/>
              <a:gd name="connsiteX20" fmla="*/ 333375 w 2305050"/>
              <a:gd name="connsiteY20" fmla="*/ 1581150 h 2876550"/>
              <a:gd name="connsiteX21" fmla="*/ 47625 w 2305050"/>
              <a:gd name="connsiteY21" fmla="*/ 885825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050" h="2876550">
                <a:moveTo>
                  <a:pt x="47625" y="885825"/>
                </a:moveTo>
                <a:lnTo>
                  <a:pt x="762000" y="1409700"/>
                </a:lnTo>
                <a:lnTo>
                  <a:pt x="962025" y="1085850"/>
                </a:lnTo>
                <a:lnTo>
                  <a:pt x="733425" y="952500"/>
                </a:lnTo>
                <a:lnTo>
                  <a:pt x="581025" y="781050"/>
                </a:lnTo>
                <a:lnTo>
                  <a:pt x="0" y="0"/>
                </a:lnTo>
                <a:lnTo>
                  <a:pt x="895350" y="333375"/>
                </a:lnTo>
                <a:lnTo>
                  <a:pt x="2133600" y="504825"/>
                </a:lnTo>
                <a:lnTo>
                  <a:pt x="2076450" y="1019175"/>
                </a:lnTo>
                <a:lnTo>
                  <a:pt x="1704975" y="923925"/>
                </a:lnTo>
                <a:lnTo>
                  <a:pt x="1676400" y="1609725"/>
                </a:lnTo>
                <a:lnTo>
                  <a:pt x="2305050" y="1952625"/>
                </a:lnTo>
                <a:lnTo>
                  <a:pt x="2076450" y="2524125"/>
                </a:lnTo>
                <a:lnTo>
                  <a:pt x="1104900" y="2876550"/>
                </a:lnTo>
                <a:lnTo>
                  <a:pt x="1590675" y="2447925"/>
                </a:lnTo>
                <a:lnTo>
                  <a:pt x="1638300" y="1847850"/>
                </a:lnTo>
                <a:lnTo>
                  <a:pt x="933450" y="1371600"/>
                </a:lnTo>
                <a:lnTo>
                  <a:pt x="714375" y="1676400"/>
                </a:lnTo>
                <a:lnTo>
                  <a:pt x="962025" y="2190750"/>
                </a:lnTo>
                <a:lnTo>
                  <a:pt x="161925" y="1733550"/>
                </a:lnTo>
                <a:lnTo>
                  <a:pt x="333375" y="1581150"/>
                </a:lnTo>
                <a:lnTo>
                  <a:pt x="47625" y="885825"/>
                </a:lnTo>
                <a:close/>
              </a:path>
            </a:pathLst>
          </a:custGeom>
          <a:solidFill>
            <a:srgbClr val="92D050">
              <a:alpha val="2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87870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006" y="3037157"/>
            <a:ext cx="2720832" cy="1791214"/>
          </a:xfrm>
          <a:prstGeom prst="rect">
            <a:avLst/>
          </a:prstGeom>
        </p:spPr>
      </p:pic>
      <p:pic>
        <p:nvPicPr>
          <p:cNvPr id="3" name="Image 2"/>
          <p:cNvPicPr>
            <a:picLocks noChangeAspect="1"/>
          </p:cNvPicPr>
          <p:nvPr/>
        </p:nvPicPr>
        <p:blipFill rotWithShape="1">
          <a:blip r:embed="rId3" cstate="email">
            <a:extLst>
              <a:ext uri="{28A0092B-C50C-407E-A947-70E740481C1C}">
                <a14:useLocalDpi xmlns:a14="http://schemas.microsoft.com/office/drawing/2010/main"/>
              </a:ext>
            </a:extLst>
          </a:blip>
          <a:srcRect t="3278" b="9520"/>
          <a:stretch/>
        </p:blipFill>
        <p:spPr>
          <a:xfrm>
            <a:off x="470005" y="4996373"/>
            <a:ext cx="2742903" cy="1561975"/>
          </a:xfrm>
          <a:prstGeom prst="rect">
            <a:avLst/>
          </a:prstGeom>
        </p:spPr>
      </p:pic>
      <p:sp>
        <p:nvSpPr>
          <p:cNvPr id="4" name="Titre 1"/>
          <p:cNvSpPr txBox="1">
            <a:spLocks/>
          </p:cNvSpPr>
          <p:nvPr/>
        </p:nvSpPr>
        <p:spPr>
          <a:xfrm>
            <a:off x="3797995" y="170478"/>
            <a:ext cx="4387835" cy="1036637"/>
          </a:xfrm>
          <a:prstGeom prst="rect">
            <a:avLst/>
          </a:prstGeom>
        </p:spPr>
        <p:txBody>
          <a:bodyPr/>
          <a:lstStyle>
            <a:lvl1pPr algn="l" defTabSz="1006475" rtl="0" eaLnBrk="1" fontAlgn="base" hangingPunct="1">
              <a:spcBef>
                <a:spcPct val="0"/>
              </a:spcBef>
              <a:spcAft>
                <a:spcPct val="0"/>
              </a:spcAft>
              <a:defRPr sz="3200" b="1">
                <a:solidFill>
                  <a:srgbClr val="000000"/>
                </a:solidFill>
                <a:latin typeface="Marianne" panose="02000000000000000000" pitchFamily="2" charset="0"/>
                <a:ea typeface="+mj-ea"/>
                <a:cs typeface="+mj-cs"/>
              </a:defRPr>
            </a:lvl1pPr>
            <a:lvl2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2pPr>
            <a:lvl3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3pPr>
            <a:lvl4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4pPr>
            <a:lvl5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5pPr>
            <a:lvl6pPr marL="4572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6pPr>
            <a:lvl7pPr marL="9144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7pPr>
            <a:lvl8pPr marL="13716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8pPr>
            <a:lvl9pPr marL="18288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9pPr>
          </a:lstStyle>
          <a:p>
            <a:pPr marL="0" marR="0" lvl="0" indent="0" algn="ctr" defTabSz="912772" rtl="0" eaLnBrk="1" fontAlgn="base" latinLnBrk="0" hangingPunct="1">
              <a:lnSpc>
                <a:spcPct val="100000"/>
              </a:lnSpc>
              <a:spcBef>
                <a:spcPct val="0"/>
              </a:spcBef>
              <a:spcAft>
                <a:spcPct val="0"/>
              </a:spcAft>
              <a:buClrTx/>
              <a:buSzTx/>
              <a:buFontTx/>
              <a:buNone/>
              <a:tabLst/>
              <a:defRPr/>
            </a:pPr>
            <a:r>
              <a:rPr kumimoji="0" lang="fr-FR" sz="2902" b="1" i="0" u="none" strike="noStrike" kern="0" cap="none" spc="0" normalizeH="0" baseline="0" noProof="0" dirty="0">
                <a:ln>
                  <a:noFill/>
                </a:ln>
                <a:solidFill>
                  <a:srgbClr val="154EA5"/>
                </a:solidFill>
                <a:effectLst/>
                <a:uLnTx/>
                <a:uFillTx/>
                <a:latin typeface="Marianne" panose="02000000000000000000" pitchFamily="2" charset="0"/>
                <a:ea typeface="ＭＳ Ｐゴシック"/>
                <a:cs typeface="+mj-cs"/>
              </a:rPr>
              <a:t>Etat des lieux</a:t>
            </a:r>
          </a:p>
        </p:txBody>
      </p:sp>
      <p:pic>
        <p:nvPicPr>
          <p:cNvPr id="6" name="Image 5" descr="Capture d’écran 2020-02-04 à 14.00.3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006" y="1339169"/>
            <a:ext cx="2720831" cy="1567823"/>
          </a:xfrm>
          <a:prstGeom prst="rect">
            <a:avLst/>
          </a:prstGeom>
        </p:spPr>
      </p:pic>
      <p:sp>
        <p:nvSpPr>
          <p:cNvPr id="12" name="ZoneTexte 11"/>
          <p:cNvSpPr txBox="1"/>
          <p:nvPr/>
        </p:nvSpPr>
        <p:spPr>
          <a:xfrm>
            <a:off x="705395" y="947326"/>
            <a:ext cx="2481674" cy="371512"/>
          </a:xfrm>
          <a:prstGeom prst="rect">
            <a:avLst/>
          </a:prstGeom>
          <a:noFill/>
        </p:spPr>
        <p:txBody>
          <a:bodyPr wrap="square" rtlCol="0">
            <a:spAutoFit/>
          </a:bodyPr>
          <a:lstStyle/>
          <a:p>
            <a:pPr marL="0" marR="0" lvl="0" indent="0" algn="l" defTabSz="912772" rtl="0" eaLnBrk="0" fontAlgn="base" latinLnBrk="0" hangingPunct="0">
              <a:lnSpc>
                <a:spcPct val="100000"/>
              </a:lnSpc>
              <a:spcBef>
                <a:spcPct val="0"/>
              </a:spcBef>
              <a:spcAft>
                <a:spcPct val="0"/>
              </a:spcAft>
              <a:buClrTx/>
              <a:buSzTx/>
              <a:buFontTx/>
              <a:buNone/>
              <a:tabLst/>
              <a:defRPr/>
            </a:pPr>
            <a:r>
              <a:rPr kumimoji="0" lang="fr-FR" sz="1814" b="0" i="0" u="none" strike="noStrike" kern="0" cap="none" spc="0" normalizeH="0" baseline="0" noProof="0" dirty="0">
                <a:ln>
                  <a:noFill/>
                </a:ln>
                <a:solidFill>
                  <a:srgbClr val="154EA5"/>
                </a:solidFill>
                <a:effectLst/>
                <a:uLnTx/>
                <a:uFillTx/>
                <a:latin typeface="Arial" panose="020B0604020202020204" pitchFamily="34" charset="0"/>
                <a:ea typeface="ＭＳ Ｐゴシック" panose="020B0600070205080204" pitchFamily="34" charset="-128"/>
                <a:cs typeface="+mn-cs"/>
              </a:rPr>
              <a:t>Ecosystèmes variés</a:t>
            </a:r>
          </a:p>
        </p:txBody>
      </p:sp>
      <p:sp>
        <p:nvSpPr>
          <p:cNvPr id="13" name="ZoneTexte 12"/>
          <p:cNvSpPr txBox="1"/>
          <p:nvPr/>
        </p:nvSpPr>
        <p:spPr>
          <a:xfrm>
            <a:off x="3935391" y="947326"/>
            <a:ext cx="2873517" cy="371512"/>
          </a:xfrm>
          <a:prstGeom prst="rect">
            <a:avLst/>
          </a:prstGeom>
          <a:noFill/>
        </p:spPr>
        <p:txBody>
          <a:bodyPr wrap="square" rtlCol="0">
            <a:spAutoFit/>
          </a:bodyPr>
          <a:lstStyle/>
          <a:p>
            <a:pPr marL="0" marR="0" lvl="0" indent="0" algn="l" defTabSz="912772" rtl="0" eaLnBrk="0" fontAlgn="base" latinLnBrk="0" hangingPunct="0">
              <a:lnSpc>
                <a:spcPct val="100000"/>
              </a:lnSpc>
              <a:spcBef>
                <a:spcPct val="0"/>
              </a:spcBef>
              <a:spcAft>
                <a:spcPct val="0"/>
              </a:spcAft>
              <a:buClrTx/>
              <a:buSzTx/>
              <a:buFontTx/>
              <a:buNone/>
              <a:tabLst/>
              <a:defRPr/>
            </a:pPr>
            <a:r>
              <a:rPr kumimoji="0" lang="fr-FR" sz="1814" b="0" i="0" u="none" strike="noStrike" kern="0" cap="none" spc="0" normalizeH="0" baseline="0" noProof="0" dirty="0">
                <a:ln>
                  <a:noFill/>
                </a:ln>
                <a:solidFill>
                  <a:srgbClr val="154EA5"/>
                </a:solidFill>
                <a:effectLst/>
                <a:uLnTx/>
                <a:uFillTx/>
                <a:latin typeface="Arial" panose="020B0604020202020204" pitchFamily="34" charset="0"/>
                <a:ea typeface="ＭＳ Ｐゴシック" panose="020B0600070205080204" pitchFamily="34" charset="-128"/>
                <a:cs typeface="+mn-cs"/>
              </a:rPr>
              <a:t>Biodiversité importante</a:t>
            </a:r>
          </a:p>
        </p:txBody>
      </p:sp>
      <p:pic>
        <p:nvPicPr>
          <p:cNvPr id="18" name="Imag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3769" y="5101148"/>
            <a:ext cx="2873518" cy="1551699"/>
          </a:xfrm>
          <a:prstGeom prst="rect">
            <a:avLst/>
          </a:prstGeom>
        </p:spPr>
      </p:pic>
      <p:pic>
        <p:nvPicPr>
          <p:cNvPr id="19" name="Image 18"/>
          <p:cNvPicPr>
            <a:picLocks noChangeAspect="1"/>
          </p:cNvPicPr>
          <p:nvPr/>
        </p:nvPicPr>
        <p:blipFill rotWithShape="1">
          <a:blip r:embed="rId6" cstate="email">
            <a:extLst>
              <a:ext uri="{28A0092B-C50C-407E-A947-70E740481C1C}">
                <a14:useLocalDpi xmlns:a14="http://schemas.microsoft.com/office/drawing/2010/main"/>
              </a:ext>
            </a:extLst>
          </a:blip>
          <a:srcRect t="4351" r="20317" b="3025"/>
          <a:stretch/>
        </p:blipFill>
        <p:spPr>
          <a:xfrm>
            <a:off x="4027931" y="3174562"/>
            <a:ext cx="2351059" cy="1814863"/>
          </a:xfrm>
          <a:prstGeom prst="rect">
            <a:avLst/>
          </a:prstGeom>
        </p:spPr>
      </p:pic>
      <p:pic>
        <p:nvPicPr>
          <p:cNvPr id="20" name="Imag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6222" y="1379340"/>
            <a:ext cx="2089831" cy="1585073"/>
          </a:xfrm>
          <a:prstGeom prst="rect">
            <a:avLst/>
          </a:prstGeom>
        </p:spPr>
      </p:pic>
      <p:sp>
        <p:nvSpPr>
          <p:cNvPr id="2" name="Rectangle 1"/>
          <p:cNvSpPr/>
          <p:nvPr/>
        </p:nvSpPr>
        <p:spPr>
          <a:xfrm>
            <a:off x="7467452" y="947326"/>
            <a:ext cx="2906565" cy="371512"/>
          </a:xfrm>
          <a:prstGeom prst="rect">
            <a:avLst/>
          </a:prstGeom>
        </p:spPr>
        <p:txBody>
          <a:bodyPr wrap="none">
            <a:spAutoFit/>
          </a:bodyPr>
          <a:lstStyle/>
          <a:p>
            <a:pPr marL="0" marR="0" lvl="0" indent="0" algn="l" defTabSz="912772" rtl="0" eaLnBrk="0" fontAlgn="base" latinLnBrk="0" hangingPunct="0">
              <a:lnSpc>
                <a:spcPct val="100000"/>
              </a:lnSpc>
              <a:spcBef>
                <a:spcPct val="0"/>
              </a:spcBef>
              <a:spcAft>
                <a:spcPct val="0"/>
              </a:spcAft>
              <a:buClrTx/>
              <a:buSzTx/>
              <a:buFontTx/>
              <a:buNone/>
              <a:tabLst/>
              <a:defRPr/>
            </a:pPr>
            <a:r>
              <a:rPr kumimoji="0" lang="fr-FR" sz="1814" b="0" i="0" u="none" strike="noStrike" kern="0" cap="none" spc="0" normalizeH="0" baseline="0" noProof="0" dirty="0">
                <a:ln>
                  <a:noFill/>
                </a:ln>
                <a:solidFill>
                  <a:srgbClr val="154EA5"/>
                </a:solidFill>
                <a:effectLst/>
                <a:uLnTx/>
                <a:uFillTx/>
                <a:latin typeface="Arial" panose="020B0604020202020204" pitchFamily="34" charset="0"/>
                <a:ea typeface="ＭＳ Ｐゴシック" panose="020B0600070205080204" pitchFamily="34" charset="-128"/>
                <a:cs typeface="+mn-cs"/>
              </a:rPr>
              <a:t>Contexte hydrogéologique</a:t>
            </a:r>
            <a:endParaRPr kumimoji="0" lang="fr-FR" sz="1814"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1" name="Image 1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12987" y="3363693"/>
            <a:ext cx="2277012" cy="1160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Image 21"/>
          <p:cNvPicPr>
            <a:picLocks noChangeAspect="1"/>
          </p:cNvPicPr>
          <p:nvPr/>
        </p:nvPicPr>
        <p:blipFill rotWithShape="1">
          <a:blip r:embed="rId9" cstate="email">
            <a:extLst>
              <a:ext uri="{28A0092B-C50C-407E-A947-70E740481C1C}">
                <a14:useLocalDpi xmlns:a14="http://schemas.microsoft.com/office/drawing/2010/main"/>
              </a:ext>
            </a:extLst>
          </a:blip>
          <a:srcRect t="17959" b="17617"/>
          <a:stretch/>
        </p:blipFill>
        <p:spPr>
          <a:xfrm>
            <a:off x="7208909" y="1404477"/>
            <a:ext cx="2049508" cy="1760499"/>
          </a:xfrm>
          <a:prstGeom prst="rect">
            <a:avLst/>
          </a:prstGeom>
        </p:spPr>
      </p:pic>
      <p:pic>
        <p:nvPicPr>
          <p:cNvPr id="23" name="Image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44286" y="1404479"/>
            <a:ext cx="2392987" cy="3190649"/>
          </a:xfrm>
          <a:prstGeom prst="rect">
            <a:avLst/>
          </a:prstGeom>
        </p:spPr>
      </p:pic>
      <p:sp>
        <p:nvSpPr>
          <p:cNvPr id="24" name="Rectangle 23"/>
          <p:cNvSpPr/>
          <p:nvPr/>
        </p:nvSpPr>
        <p:spPr>
          <a:xfrm>
            <a:off x="7335153" y="5087371"/>
            <a:ext cx="1632680" cy="929870"/>
          </a:xfrm>
          <a:prstGeom prst="rect">
            <a:avLst/>
          </a:prstGeom>
        </p:spPr>
        <p:txBody>
          <a:bodyPr wrap="square">
            <a:spAutoFit/>
          </a:bodyPr>
          <a:lstStyle/>
          <a:p>
            <a:pPr marL="0" marR="0" lvl="0" indent="0" algn="l" defTabSz="912772" rtl="0" eaLnBrk="0" fontAlgn="base" latinLnBrk="0" hangingPunct="0">
              <a:lnSpc>
                <a:spcPct val="100000"/>
              </a:lnSpc>
              <a:spcBef>
                <a:spcPct val="0"/>
              </a:spcBef>
              <a:spcAft>
                <a:spcPct val="0"/>
              </a:spcAft>
              <a:buClrTx/>
              <a:buSzTx/>
              <a:buFontTx/>
              <a:buNone/>
              <a:tabLst/>
              <a:defRPr/>
            </a:pPr>
            <a:r>
              <a:rPr kumimoji="0" lang="fr-FR" sz="1814" b="0" i="0" u="none" strike="noStrike" kern="0" cap="none" spc="0" normalizeH="0" baseline="0" noProof="0" dirty="0">
                <a:ln>
                  <a:noFill/>
                </a:ln>
                <a:solidFill>
                  <a:srgbClr val="154EA5"/>
                </a:solidFill>
                <a:effectLst/>
                <a:uLnTx/>
                <a:uFillTx/>
                <a:latin typeface="Arial" panose="020B0604020202020204" pitchFamily="34" charset="0"/>
                <a:ea typeface="ＭＳ Ｐゴシック" panose="020B0600070205080204" pitchFamily="34" charset="-128"/>
                <a:cs typeface="+mn-cs"/>
              </a:rPr>
              <a:t>Enjeu hydraulique important</a:t>
            </a:r>
            <a:endParaRPr kumimoji="0" lang="fr-FR" sz="1814"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5" name="Image 24"/>
          <p:cNvPicPr>
            <a:picLocks noChangeAspect="1"/>
          </p:cNvPicPr>
          <p:nvPr/>
        </p:nvPicPr>
        <p:blipFill rotWithShape="1">
          <a:blip r:embed="rId11" cstate="email">
            <a:extLst>
              <a:ext uri="{28A0092B-C50C-407E-A947-70E740481C1C}">
                <a14:useLocalDpi xmlns:a14="http://schemas.microsoft.com/office/drawing/2010/main"/>
              </a:ext>
            </a:extLst>
          </a:blip>
          <a:srcRect b="9323"/>
          <a:stretch/>
        </p:blipFill>
        <p:spPr>
          <a:xfrm>
            <a:off x="8642981" y="4604530"/>
            <a:ext cx="3395975" cy="2157403"/>
          </a:xfrm>
          <a:prstGeom prst="rect">
            <a:avLst/>
          </a:prstGeom>
        </p:spPr>
      </p:pic>
      <p:sp>
        <p:nvSpPr>
          <p:cNvPr id="17" name="ZoneTexte 16">
            <a:extLst>
              <a:ext uri="{FF2B5EF4-FFF2-40B4-BE49-F238E27FC236}">
                <a16:creationId xmlns:a16="http://schemas.microsoft.com/office/drawing/2014/main" id="{BA7102AD-3051-4C34-B1E3-A780B0E007C3}"/>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2060"/>
                </a:solidFill>
                <a:effectLst/>
                <a:uLnTx/>
                <a:uFillTx/>
                <a:latin typeface="Bahnschrift" panose="020B0502040204020203" pitchFamily="34" charset="0"/>
                <a:ea typeface="ＭＳ Ｐゴシック"/>
                <a:cs typeface="+mn-cs"/>
              </a:rPr>
              <a:t>8/11</a:t>
            </a:r>
          </a:p>
        </p:txBody>
      </p:sp>
    </p:spTree>
    <p:extLst>
      <p:ext uri="{BB962C8B-B14F-4D97-AF65-F5344CB8AC3E}">
        <p14:creationId xmlns:p14="http://schemas.microsoft.com/office/powerpoint/2010/main" val="90773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2242875" y="536391"/>
            <a:ext cx="7463785" cy="1605556"/>
          </a:xfrm>
          <a:prstGeom prst="rect">
            <a:avLst/>
          </a:prstGeom>
        </p:spPr>
        <p:txBody>
          <a:bodyPr>
            <a:normAutofit fontScale="97500"/>
          </a:bodyPr>
          <a:lstStyle>
            <a:lvl1pPr algn="l" defTabSz="1006475" rtl="0" eaLnBrk="1" fontAlgn="base" hangingPunct="1">
              <a:spcBef>
                <a:spcPct val="0"/>
              </a:spcBef>
              <a:spcAft>
                <a:spcPct val="0"/>
              </a:spcAft>
              <a:defRPr sz="3200" b="1">
                <a:solidFill>
                  <a:srgbClr val="000000"/>
                </a:solidFill>
                <a:latin typeface="Marianne" panose="02000000000000000000" pitchFamily="2" charset="0"/>
                <a:ea typeface="+mj-ea"/>
                <a:cs typeface="+mj-cs"/>
              </a:defRPr>
            </a:lvl1pPr>
            <a:lvl2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2pPr>
            <a:lvl3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3pPr>
            <a:lvl4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4pPr>
            <a:lvl5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5pPr>
            <a:lvl6pPr marL="4572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6pPr>
            <a:lvl7pPr marL="9144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7pPr>
            <a:lvl8pPr marL="13716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8pPr>
            <a:lvl9pPr marL="18288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9pPr>
          </a:lstStyle>
          <a:p>
            <a:pPr marL="0" marR="0" lvl="0" indent="0" algn="l" defTabSz="912772" rtl="0" eaLnBrk="1" fontAlgn="base" latinLnBrk="0" hangingPunct="1">
              <a:lnSpc>
                <a:spcPct val="100000"/>
              </a:lnSpc>
              <a:spcBef>
                <a:spcPct val="0"/>
              </a:spcBef>
              <a:spcAft>
                <a:spcPct val="0"/>
              </a:spcAft>
              <a:buClrTx/>
              <a:buSzTx/>
              <a:buFontTx/>
              <a:buNone/>
              <a:tabLst/>
              <a:defRPr/>
            </a:pPr>
            <a:r>
              <a:rPr kumimoji="0" lang="fr-FR" sz="2902" b="1" i="0" u="none" strike="noStrike" kern="0" cap="none" spc="0" normalizeH="0" baseline="0" noProof="0" dirty="0">
                <a:ln>
                  <a:noFill/>
                </a:ln>
                <a:solidFill>
                  <a:srgbClr val="154EA5"/>
                </a:solidFill>
                <a:effectLst/>
                <a:uLnTx/>
                <a:uFillTx/>
                <a:latin typeface="Marianne" panose="02000000000000000000" pitchFamily="2" charset="0"/>
                <a:ea typeface="ＭＳ Ｐゴシック"/>
                <a:cs typeface="+mj-cs"/>
              </a:rPr>
              <a:t>Projet de restauration d’une zone humide </a:t>
            </a:r>
            <a:endParaRPr kumimoji="0" lang="fr-FR" sz="2902" b="1" i="0" u="none" strike="noStrike" kern="0" cap="none" spc="0" normalizeH="0" baseline="0" noProof="0" dirty="0">
              <a:ln>
                <a:noFill/>
              </a:ln>
              <a:solidFill>
                <a:srgbClr val="000000"/>
              </a:solidFill>
              <a:effectLst/>
              <a:uLnTx/>
              <a:uFillTx/>
              <a:latin typeface="Marianne" panose="02000000000000000000" pitchFamily="2" charset="0"/>
              <a:ea typeface="ＭＳ Ｐゴシック"/>
              <a:cs typeface="+mj-cs"/>
            </a:endParaRP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0079" y="1143248"/>
            <a:ext cx="5485805" cy="4272548"/>
          </a:xfrm>
          <a:prstGeom prst="rect">
            <a:avLst/>
          </a:prstGeom>
        </p:spPr>
      </p:pic>
      <p:sp>
        <p:nvSpPr>
          <p:cNvPr id="7" name="Espace réservé du contenu 1">
            <a:extLst>
              <a:ext uri="{FF2B5EF4-FFF2-40B4-BE49-F238E27FC236}">
                <a16:creationId xmlns:a16="http://schemas.microsoft.com/office/drawing/2014/main" id="{FF808631-6D6E-CA44-B526-347D2CA9C7DB}"/>
              </a:ext>
            </a:extLst>
          </p:cNvPr>
          <p:cNvSpPr txBox="1">
            <a:spLocks/>
          </p:cNvSpPr>
          <p:nvPr/>
        </p:nvSpPr>
        <p:spPr>
          <a:xfrm>
            <a:off x="218352" y="1077940"/>
            <a:ext cx="4636812" cy="2742903"/>
          </a:xfrm>
          <a:prstGeom prst="rect">
            <a:avLst/>
          </a:prstGeom>
          <a:noFill/>
        </p:spPr>
        <p:txBody>
          <a:bodyPr/>
          <a:lstStyle>
            <a:lvl1pPr marL="377825" indent="-377825" algn="l" defTabSz="1006475" rtl="0" eaLnBrk="1" fontAlgn="base" hangingPunct="1">
              <a:spcBef>
                <a:spcPct val="20000"/>
              </a:spcBef>
              <a:spcAft>
                <a:spcPct val="0"/>
              </a:spcAft>
              <a:buFont typeface="Arial" panose="020B0604020202020204" pitchFamily="34" charset="0"/>
              <a:buChar char="•"/>
              <a:defRPr sz="2400" b="1">
                <a:solidFill>
                  <a:srgbClr val="000000"/>
                </a:solidFill>
                <a:latin typeface="Marianne" panose="02000000000000000000" pitchFamily="2" charset="0"/>
                <a:ea typeface="+mn-ea"/>
                <a:cs typeface="+mn-cs"/>
              </a:defRPr>
            </a:lvl1pPr>
            <a:lvl2pPr marL="817563" indent="-314325" algn="l" defTabSz="1006475" rtl="0" eaLnBrk="1" fontAlgn="base" hangingPunct="1">
              <a:spcBef>
                <a:spcPct val="20000"/>
              </a:spcBef>
              <a:spcAft>
                <a:spcPct val="0"/>
              </a:spcAft>
              <a:buFont typeface="Arial" panose="020B0604020202020204" pitchFamily="34" charset="0"/>
              <a:buChar char="&gt;"/>
              <a:defRPr sz="2200">
                <a:solidFill>
                  <a:srgbClr val="000000"/>
                </a:solidFill>
                <a:latin typeface="Marianne" panose="02000000000000000000" pitchFamily="2" charset="0"/>
                <a:ea typeface="+mn-ea"/>
              </a:defRPr>
            </a:lvl2pPr>
            <a:lvl3pPr marL="1258888"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3pPr>
            <a:lvl4pPr marL="1763713" indent="-250825"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4pPr>
            <a:lvl5pPr marL="2471738" indent="-457200" algn="l" defTabSz="1006475" rtl="0" eaLnBrk="1" fontAlgn="base" hangingPunct="1">
              <a:spcBef>
                <a:spcPct val="20000"/>
              </a:spcBef>
              <a:spcAft>
                <a:spcPct val="0"/>
              </a:spcAft>
              <a:buFont typeface="Arial" panose="020B0604020202020204" pitchFamily="34" charset="0"/>
              <a:buChar char="-"/>
              <a:defRPr sz="20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7198" marR="0" lvl="0" indent="0" algn="l" defTabSz="912772" rtl="0" eaLnBrk="1" fontAlgn="base" latinLnBrk="0" hangingPunct="1">
              <a:lnSpc>
                <a:spcPct val="100000"/>
              </a:lnSpc>
              <a:spcBef>
                <a:spcPct val="20000"/>
              </a:spcBef>
              <a:spcAft>
                <a:spcPct val="0"/>
              </a:spcAft>
              <a:buClr>
                <a:srgbClr val="154EA5"/>
              </a:buClr>
              <a:buSzTx/>
              <a:buFont typeface="Arial" panose="020B0604020202020204" pitchFamily="34" charset="0"/>
              <a:buNone/>
              <a:tabLst/>
              <a:defRPr/>
            </a:pPr>
            <a:r>
              <a:rPr kumimoji="0" lang="fr-FR" sz="1632" b="1"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Bénéfices attendus:</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Réservoir de biodiversité</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Elément de la trame verte et bleue</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Réduire le risque d’inondation</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Maintien des débits d’étiages</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Ilot de fraicheur</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Amélioration du cadre de vie des riverains</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Education à l’environnement</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r>
              <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rPr>
              <a:t>Puits de carbone</a:t>
            </a: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endPar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a:p>
            <a:pPr marL="266345" marR="0" lvl="0" indent="-259147" algn="l" defTabSz="912772" rtl="0" eaLnBrk="1" fontAlgn="base" latinLnBrk="0" hangingPunct="1">
              <a:lnSpc>
                <a:spcPct val="100000"/>
              </a:lnSpc>
              <a:spcBef>
                <a:spcPct val="20000"/>
              </a:spcBef>
              <a:spcAft>
                <a:spcPct val="0"/>
              </a:spcAft>
              <a:buClr>
                <a:srgbClr val="154EA5"/>
              </a:buClr>
              <a:buSzTx/>
              <a:buFont typeface="Wingdings" charset="2"/>
              <a:buChar char="Ø"/>
              <a:tabLst/>
              <a:defRPr/>
            </a:pPr>
            <a:endParaRPr kumimoji="0" lang="fr-FR" sz="1632" b="0" i="0" u="none" strike="noStrike" kern="1200" cap="none" spc="0" normalizeH="0" baseline="0" noProof="0" dirty="0">
              <a:ln>
                <a:noFill/>
              </a:ln>
              <a:solidFill>
                <a:srgbClr val="000000"/>
              </a:solidFill>
              <a:effectLst/>
              <a:uLnTx/>
              <a:uFillTx/>
              <a:latin typeface="Marianne" panose="02000000000000000000" pitchFamily="2" charset="0"/>
              <a:ea typeface="ＭＳ Ｐゴシック"/>
              <a:cs typeface="+mn-cs"/>
            </a:endParaRPr>
          </a:p>
        </p:txBody>
      </p:sp>
      <p:graphicFrame>
        <p:nvGraphicFramePr>
          <p:cNvPr id="2" name="Diagramme 1"/>
          <p:cNvGraphicFramePr/>
          <p:nvPr/>
        </p:nvGraphicFramePr>
        <p:xfrm>
          <a:off x="283659" y="6106595"/>
          <a:ext cx="11428761" cy="522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69973" y="5612217"/>
            <a:ext cx="485190" cy="363764"/>
          </a:xfrm>
          <a:prstGeom prst="rect">
            <a:avLst/>
          </a:prstGeom>
        </p:spPr>
      </p:pic>
      <p:sp>
        <p:nvSpPr>
          <p:cNvPr id="4" name="Accolade fermante 3"/>
          <p:cNvSpPr/>
          <p:nvPr/>
        </p:nvSpPr>
        <p:spPr>
          <a:xfrm rot="16200000">
            <a:off x="3679634" y="2514699"/>
            <a:ext cx="130614" cy="692256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ZoneTexte 8"/>
          <p:cNvSpPr txBox="1"/>
          <p:nvPr/>
        </p:nvSpPr>
        <p:spPr>
          <a:xfrm>
            <a:off x="3016381" y="5631538"/>
            <a:ext cx="1430200" cy="287771"/>
          </a:xfrm>
          <a:prstGeom prst="rect">
            <a:avLst/>
          </a:prstGeom>
          <a:noFill/>
        </p:spPr>
        <p:txBody>
          <a:bodyPr wrap="none" rtlCol="0">
            <a:spAutoFit/>
          </a:bodyPr>
          <a:lstStyle/>
          <a:p>
            <a:pPr marL="0" marR="0" lvl="0" indent="0" algn="l" defTabSz="912772" rtl="0" eaLnBrk="0" fontAlgn="base" latinLnBrk="0" hangingPunct="0">
              <a:lnSpc>
                <a:spcPct val="100000"/>
              </a:lnSpc>
              <a:spcBef>
                <a:spcPct val="0"/>
              </a:spcBef>
              <a:spcAft>
                <a:spcPct val="0"/>
              </a:spcAft>
              <a:buClrTx/>
              <a:buSzTx/>
              <a:buFontTx/>
              <a:buNone/>
              <a:tabLst/>
              <a:defRPr/>
            </a:pPr>
            <a:r>
              <a:rPr kumimoji="0" lang="fr-FR" sz="1270" b="1" i="1" u="none" strike="noStrike" kern="1200" cap="none" spc="0" normalizeH="0" baseline="0" noProof="0" dirty="0">
                <a:ln>
                  <a:noFill/>
                </a:ln>
                <a:solidFill>
                  <a:srgbClr val="007DBA"/>
                </a:solidFill>
                <a:effectLst/>
                <a:uLnTx/>
                <a:uFillTx/>
                <a:latin typeface="Arial" panose="020B0604020202020204" pitchFamily="34" charset="0"/>
                <a:ea typeface="ＭＳ Ｐゴシック" panose="020B0600070205080204" pitchFamily="34" charset="-128"/>
                <a:cs typeface="+mn-cs"/>
              </a:rPr>
              <a:t>Freins et leviers</a:t>
            </a:r>
          </a:p>
        </p:txBody>
      </p:sp>
      <p:pic>
        <p:nvPicPr>
          <p:cNvPr id="10" name="Imag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4772" y="5630125"/>
            <a:ext cx="485190" cy="363764"/>
          </a:xfrm>
          <a:prstGeom prst="rect">
            <a:avLst/>
          </a:prstGeom>
        </p:spPr>
      </p:pic>
      <p:sp>
        <p:nvSpPr>
          <p:cNvPr id="11" name="ZoneTexte 10"/>
          <p:cNvSpPr txBox="1"/>
          <p:nvPr/>
        </p:nvSpPr>
        <p:spPr>
          <a:xfrm>
            <a:off x="10210354" y="5649446"/>
            <a:ext cx="519694" cy="287771"/>
          </a:xfrm>
          <a:prstGeom prst="rect">
            <a:avLst/>
          </a:prstGeom>
          <a:noFill/>
        </p:spPr>
        <p:txBody>
          <a:bodyPr wrap="none" rtlCol="0">
            <a:spAutoFit/>
          </a:bodyPr>
          <a:lstStyle/>
          <a:p>
            <a:pPr marL="0" marR="0" lvl="0" indent="0" algn="l" defTabSz="912772" rtl="0" eaLnBrk="0" fontAlgn="base" latinLnBrk="0" hangingPunct="0">
              <a:lnSpc>
                <a:spcPct val="100000"/>
              </a:lnSpc>
              <a:spcBef>
                <a:spcPct val="0"/>
              </a:spcBef>
              <a:spcAft>
                <a:spcPct val="0"/>
              </a:spcAft>
              <a:buClrTx/>
              <a:buSzTx/>
              <a:buFontTx/>
              <a:buNone/>
              <a:tabLst/>
              <a:defRPr/>
            </a:pPr>
            <a:r>
              <a:rPr kumimoji="0" lang="fr-FR" sz="1270" b="1" i="1" u="none" strike="noStrike" kern="1200" cap="none" spc="0" normalizeH="0" baseline="0" noProof="0" dirty="0">
                <a:ln>
                  <a:noFill/>
                </a:ln>
                <a:solidFill>
                  <a:srgbClr val="007DBA"/>
                </a:solidFill>
                <a:effectLst/>
                <a:uLnTx/>
                <a:uFillTx/>
                <a:latin typeface="Arial" panose="020B0604020202020204" pitchFamily="34" charset="0"/>
                <a:ea typeface="ＭＳ Ｐゴシック" panose="020B0600070205080204" pitchFamily="34" charset="-128"/>
                <a:cs typeface="+mn-cs"/>
              </a:rPr>
              <a:t>REX</a:t>
            </a:r>
          </a:p>
        </p:txBody>
      </p:sp>
      <p:sp>
        <p:nvSpPr>
          <p:cNvPr id="12" name="Accolade fermante 11"/>
          <p:cNvSpPr/>
          <p:nvPr/>
        </p:nvSpPr>
        <p:spPr>
          <a:xfrm rot="16200000">
            <a:off x="10406276" y="4735145"/>
            <a:ext cx="130614" cy="248167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Forme libre 12"/>
          <p:cNvSpPr/>
          <p:nvPr/>
        </p:nvSpPr>
        <p:spPr>
          <a:xfrm>
            <a:off x="7242341" y="3830947"/>
            <a:ext cx="514817" cy="471210"/>
          </a:xfrm>
          <a:custGeom>
            <a:avLst/>
            <a:gdLst>
              <a:gd name="connsiteX0" fmla="*/ 173178 w 567639"/>
              <a:gd name="connsiteY0" fmla="*/ 0 h 519558"/>
              <a:gd name="connsiteX1" fmla="*/ 567639 w 567639"/>
              <a:gd name="connsiteY1" fmla="*/ 86593 h 519558"/>
              <a:gd name="connsiteX2" fmla="*/ 519534 w 567639"/>
              <a:gd name="connsiteY2" fmla="*/ 519558 h 519558"/>
              <a:gd name="connsiteX3" fmla="*/ 0 w 567639"/>
              <a:gd name="connsiteY3" fmla="*/ 404101 h 519558"/>
              <a:gd name="connsiteX4" fmla="*/ 173178 w 567639"/>
              <a:gd name="connsiteY4" fmla="*/ 0 h 51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39" h="519558">
                <a:moveTo>
                  <a:pt x="173178" y="0"/>
                </a:moveTo>
                <a:lnTo>
                  <a:pt x="567639" y="86593"/>
                </a:lnTo>
                <a:lnTo>
                  <a:pt x="519534" y="519558"/>
                </a:lnTo>
                <a:lnTo>
                  <a:pt x="0" y="404101"/>
                </a:lnTo>
                <a:lnTo>
                  <a:pt x="173178" y="0"/>
                </a:lnTo>
                <a:close/>
              </a:path>
            </a:pathLst>
          </a:custGeom>
          <a:pattFill prst="ltUpDiag">
            <a:fgClr>
              <a:srgbClr val="FF0000"/>
            </a:fgClr>
            <a:bgClr>
              <a:prstClr val="white"/>
            </a:bgClr>
          </a:patt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Rectangle à coins arrondis 13"/>
          <p:cNvSpPr/>
          <p:nvPr/>
        </p:nvSpPr>
        <p:spPr>
          <a:xfrm>
            <a:off x="218351" y="1404476"/>
            <a:ext cx="3983740" cy="587765"/>
          </a:xfrm>
          <a:prstGeom prst="roundRect">
            <a:avLst/>
          </a:prstGeom>
          <a:noFill/>
          <a:ln>
            <a:solidFill>
              <a:srgbClr val="81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Rectangle à coins arrondis 14"/>
          <p:cNvSpPr/>
          <p:nvPr/>
        </p:nvSpPr>
        <p:spPr>
          <a:xfrm>
            <a:off x="220008" y="2025583"/>
            <a:ext cx="3983740" cy="88095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Rectangle à coins arrondis 15"/>
          <p:cNvSpPr/>
          <p:nvPr/>
        </p:nvSpPr>
        <p:spPr>
          <a:xfrm>
            <a:off x="218351" y="2939885"/>
            <a:ext cx="4506197" cy="88095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72" rtl="0" eaLnBrk="0" fontAlgn="base" latinLnBrk="0" hangingPunct="0">
              <a:lnSpc>
                <a:spcPct val="100000"/>
              </a:lnSpc>
              <a:spcBef>
                <a:spcPct val="0"/>
              </a:spcBef>
              <a:spcAft>
                <a:spcPct val="0"/>
              </a:spcAft>
              <a:buClrTx/>
              <a:buSzTx/>
              <a:buFontTx/>
              <a:buNone/>
              <a:tabLst/>
              <a:defRPr/>
            </a:pPr>
            <a:endParaRPr kumimoji="0" lang="fr-FR" sz="1814"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7" name="Image 1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6924" y="4172399"/>
            <a:ext cx="2158586" cy="1439760"/>
          </a:xfrm>
          <a:prstGeom prst="rect">
            <a:avLst/>
          </a:prstGeom>
        </p:spPr>
      </p:pic>
      <p:pic>
        <p:nvPicPr>
          <p:cNvPr id="18" name="Image 1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487389" y="4172400"/>
            <a:ext cx="2175959" cy="1453472"/>
          </a:xfrm>
          <a:prstGeom prst="rect">
            <a:avLst/>
          </a:prstGeom>
        </p:spPr>
      </p:pic>
      <p:sp>
        <p:nvSpPr>
          <p:cNvPr id="19" name="ZoneTexte 18">
            <a:extLst>
              <a:ext uri="{FF2B5EF4-FFF2-40B4-BE49-F238E27FC236}">
                <a16:creationId xmlns:a16="http://schemas.microsoft.com/office/drawing/2014/main" id="{BA7102AD-3051-4C34-B1E3-A780B0E007C3}"/>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2060"/>
                </a:solidFill>
                <a:effectLst/>
                <a:uLnTx/>
                <a:uFillTx/>
                <a:latin typeface="Bahnschrift" panose="020B0502040204020203" pitchFamily="34" charset="0"/>
                <a:ea typeface="ＭＳ Ｐゴシック"/>
                <a:cs typeface="+mn-cs"/>
              </a:rPr>
              <a:t>9/11</a:t>
            </a:r>
          </a:p>
        </p:txBody>
      </p:sp>
    </p:spTree>
    <p:extLst>
      <p:ext uri="{BB962C8B-B14F-4D97-AF65-F5344CB8AC3E}">
        <p14:creationId xmlns:p14="http://schemas.microsoft.com/office/powerpoint/2010/main" val="1107542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8F30B2-075B-4411-AD48-007C45B0F8EE}"/>
              </a:ext>
            </a:extLst>
          </p:cNvPr>
          <p:cNvSpPr/>
          <p:nvPr/>
        </p:nvSpPr>
        <p:spPr>
          <a:xfrm>
            <a:off x="0" y="1647133"/>
            <a:ext cx="12192000" cy="253838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2" name="Titre 1">
            <a:extLst>
              <a:ext uri="{FF2B5EF4-FFF2-40B4-BE49-F238E27FC236}">
                <a16:creationId xmlns:a16="http://schemas.microsoft.com/office/drawing/2014/main" id="{87A3BEF1-9AFB-4D57-A62B-9E571599814B}"/>
              </a:ext>
            </a:extLst>
          </p:cNvPr>
          <p:cNvSpPr>
            <a:spLocks noGrp="1"/>
          </p:cNvSpPr>
          <p:nvPr>
            <p:ph type="ctrTitle"/>
          </p:nvPr>
        </p:nvSpPr>
        <p:spPr>
          <a:xfrm>
            <a:off x="0" y="124092"/>
            <a:ext cx="12192000" cy="1471987"/>
          </a:xfrm>
        </p:spPr>
        <p:txBody>
          <a:bodyPr>
            <a:normAutofit/>
          </a:bodyPr>
          <a:lstStyle/>
          <a:p>
            <a:r>
              <a:rPr lang="fr-FR" sz="4000" b="1" dirty="0"/>
              <a:t>L’UE et la nature en ville</a:t>
            </a:r>
            <a:br>
              <a:rPr lang="fr-FR" sz="4000" b="1" dirty="0"/>
            </a:br>
            <a:r>
              <a:rPr lang="fr-FR" sz="4000" b="1" dirty="0"/>
              <a:t>pour </a:t>
            </a:r>
            <a:r>
              <a:rPr lang="fr-FR" sz="4400" b="1" dirty="0"/>
              <a:t>l’adaptation</a:t>
            </a:r>
            <a:r>
              <a:rPr lang="fr-FR" sz="4000" b="1" dirty="0"/>
              <a:t> au changement climatique</a:t>
            </a:r>
          </a:p>
        </p:txBody>
      </p:sp>
      <p:sp>
        <p:nvSpPr>
          <p:cNvPr id="3" name="Sous-titre 2">
            <a:extLst>
              <a:ext uri="{FF2B5EF4-FFF2-40B4-BE49-F238E27FC236}">
                <a16:creationId xmlns:a16="http://schemas.microsoft.com/office/drawing/2014/main" id="{B3E746DE-20A2-463A-AE3B-FA2DC1762E6D}"/>
              </a:ext>
            </a:extLst>
          </p:cNvPr>
          <p:cNvSpPr>
            <a:spLocks noGrp="1"/>
          </p:cNvSpPr>
          <p:nvPr>
            <p:ph type="subTitle" idx="1"/>
          </p:nvPr>
        </p:nvSpPr>
        <p:spPr>
          <a:xfrm>
            <a:off x="1606407" y="4417336"/>
            <a:ext cx="7394223" cy="1195410"/>
          </a:xfrm>
        </p:spPr>
        <p:txBody>
          <a:bodyPr>
            <a:normAutofit/>
          </a:bodyPr>
          <a:lstStyle/>
          <a:p>
            <a:r>
              <a:rPr lang="fr-FR" sz="2000" b="1" dirty="0">
                <a:solidFill>
                  <a:schemeClr val="accent6"/>
                </a:solidFill>
                <a:latin typeface="+mj-lt"/>
                <a:ea typeface="+mj-ea"/>
                <a:cs typeface="+mj-cs"/>
              </a:rPr>
              <a:t>Forum européen 2021 RE-PANSER LES VILLES – PENSER LA NATURE  08/10/2021</a:t>
            </a:r>
          </a:p>
          <a:p>
            <a:r>
              <a:rPr lang="fr-FR" sz="1700" b="1" dirty="0">
                <a:solidFill>
                  <a:schemeClr val="tx2">
                    <a:lumMod val="75000"/>
                    <a:lumOff val="25000"/>
                  </a:schemeClr>
                </a:solidFill>
                <a:latin typeface="+mj-lt"/>
                <a:ea typeface="+mj-ea"/>
                <a:cs typeface="+mj-cs"/>
              </a:rPr>
              <a:t>Robin GUILLON – Bureau de Bruxelles de la Région – </a:t>
            </a:r>
            <a:r>
              <a:rPr lang="fr-FR" sz="1700" b="1" dirty="0">
                <a:solidFill>
                  <a:schemeClr val="tx2">
                    <a:lumMod val="75000"/>
                    <a:lumOff val="25000"/>
                  </a:schemeClr>
                </a:solidFill>
                <a:latin typeface="+mj-lt"/>
                <a:ea typeface="+mj-ea"/>
                <a:cs typeface="+mj-cs"/>
                <a:hlinkClick r:id="rId3">
                  <a:extLst>
                    <a:ext uri="{A12FA001-AC4F-418D-AE19-62706E023703}">
                      <ahyp:hlinkClr xmlns:ahyp="http://schemas.microsoft.com/office/drawing/2018/hyperlinkcolor" val="tx"/>
                    </a:ext>
                  </a:extLst>
                </a:hlinkClick>
              </a:rPr>
              <a:t>rguillon@maregionsud.fr</a:t>
            </a:r>
            <a:r>
              <a:rPr lang="fr-FR" sz="1700" b="1" dirty="0">
                <a:solidFill>
                  <a:schemeClr val="tx2">
                    <a:lumMod val="75000"/>
                    <a:lumOff val="25000"/>
                  </a:schemeClr>
                </a:solidFill>
                <a:latin typeface="+mj-lt"/>
                <a:ea typeface="+mj-ea"/>
                <a:cs typeface="+mj-cs"/>
              </a:rPr>
              <a:t>  </a:t>
            </a:r>
          </a:p>
          <a:p>
            <a:endParaRPr lang="fr-FR" dirty="0">
              <a:solidFill>
                <a:schemeClr val="tx2">
                  <a:lumMod val="75000"/>
                  <a:lumOff val="25000"/>
                </a:schemeClr>
              </a:solidFill>
            </a:endParaRPr>
          </a:p>
          <a:p>
            <a:endParaRPr lang="fr-FR" dirty="0"/>
          </a:p>
        </p:txBody>
      </p:sp>
      <p:pic>
        <p:nvPicPr>
          <p:cNvPr id="1026" name="Picture 2" descr="Les Français veulent plus de nature en ville - Biodiv&amp;#39;ille">
            <a:extLst>
              <a:ext uri="{FF2B5EF4-FFF2-40B4-BE49-F238E27FC236}">
                <a16:creationId xmlns:a16="http://schemas.microsoft.com/office/drawing/2014/main" id="{031F88CA-6531-4619-B003-4902193C1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839" y="1878948"/>
            <a:ext cx="2887024" cy="1922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ent réussir à concilier ville et nature ?">
            <a:extLst>
              <a:ext uri="{FF2B5EF4-FFF2-40B4-BE49-F238E27FC236}">
                <a16:creationId xmlns:a16="http://schemas.microsoft.com/office/drawing/2014/main" id="{690B1616-B754-4BDD-8141-3761F995A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4712" y="1942377"/>
            <a:ext cx="2597196" cy="194789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0EABF3C-E2F3-456E-972C-518955E2B818}"/>
              </a:ext>
            </a:extLst>
          </p:cNvPr>
          <p:cNvPicPr>
            <a:picLocks noChangeAspect="1"/>
          </p:cNvPicPr>
          <p:nvPr/>
        </p:nvPicPr>
        <p:blipFill>
          <a:blip r:embed="rId6"/>
          <a:stretch>
            <a:fillRect/>
          </a:stretch>
        </p:blipFill>
        <p:spPr>
          <a:xfrm>
            <a:off x="4651024" y="1882008"/>
            <a:ext cx="2681265" cy="2008267"/>
          </a:xfrm>
          <a:prstGeom prst="rect">
            <a:avLst/>
          </a:prstGeom>
        </p:spPr>
      </p:pic>
    </p:spTree>
    <p:extLst>
      <p:ext uri="{BB962C8B-B14F-4D97-AF65-F5344CB8AC3E}">
        <p14:creationId xmlns:p14="http://schemas.microsoft.com/office/powerpoint/2010/main" val="1760509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077" y="3993720"/>
            <a:ext cx="3724473" cy="2483467"/>
          </a:xfrm>
          <a:prstGeom prst="rect">
            <a:avLst/>
          </a:prstGeom>
        </p:spPr>
      </p:pic>
      <p:sp>
        <p:nvSpPr>
          <p:cNvPr id="5" name="Titre 1"/>
          <p:cNvSpPr txBox="1">
            <a:spLocks/>
          </p:cNvSpPr>
          <p:nvPr/>
        </p:nvSpPr>
        <p:spPr>
          <a:xfrm>
            <a:off x="1664700" y="816712"/>
            <a:ext cx="8806883" cy="718379"/>
          </a:xfrm>
          <a:prstGeom prst="rect">
            <a:avLst/>
          </a:prstGeom>
        </p:spPr>
        <p:txBody>
          <a:bodyPr>
            <a:normAutofit fontScale="90000"/>
          </a:bodyPr>
          <a:lstStyle>
            <a:lvl1pPr algn="l" defTabSz="1006475" rtl="0" eaLnBrk="1" fontAlgn="base" hangingPunct="1">
              <a:spcBef>
                <a:spcPct val="0"/>
              </a:spcBef>
              <a:spcAft>
                <a:spcPct val="0"/>
              </a:spcAft>
              <a:defRPr sz="3200" b="1">
                <a:solidFill>
                  <a:srgbClr val="000000"/>
                </a:solidFill>
                <a:latin typeface="Marianne" panose="02000000000000000000" pitchFamily="2" charset="0"/>
                <a:ea typeface="+mj-ea"/>
                <a:cs typeface="+mj-cs"/>
              </a:defRPr>
            </a:lvl1pPr>
            <a:lvl2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2pPr>
            <a:lvl3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3pPr>
            <a:lvl4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4pPr>
            <a:lvl5pPr algn="l" defTabSz="1006475" rtl="0" eaLnBrk="1" fontAlgn="base" hangingPunct="1">
              <a:spcBef>
                <a:spcPct val="0"/>
              </a:spcBef>
              <a:spcAft>
                <a:spcPct val="0"/>
              </a:spcAft>
              <a:defRPr sz="3200" b="1">
                <a:solidFill>
                  <a:srgbClr val="005E8B"/>
                </a:solidFill>
                <a:latin typeface="Arial" charset="0"/>
                <a:ea typeface="ＭＳ Ｐゴシック" pitchFamily="34" charset="-128"/>
              </a:defRPr>
            </a:lvl5pPr>
            <a:lvl6pPr marL="4572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6pPr>
            <a:lvl7pPr marL="9144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7pPr>
            <a:lvl8pPr marL="13716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8pPr>
            <a:lvl9pPr marL="1828800" algn="l" defTabSz="1006475" rtl="0" eaLnBrk="1" fontAlgn="base" hangingPunct="1">
              <a:spcBef>
                <a:spcPct val="0"/>
              </a:spcBef>
              <a:spcAft>
                <a:spcPct val="0"/>
              </a:spcAft>
              <a:defRPr sz="3200" b="1">
                <a:solidFill>
                  <a:srgbClr val="00965E"/>
                </a:solidFill>
                <a:latin typeface="Arial" charset="0"/>
                <a:ea typeface="ＭＳ Ｐゴシック" pitchFamily="34" charset="-128"/>
              </a:defRPr>
            </a:lvl9pPr>
          </a:lstStyle>
          <a:p>
            <a:pPr marL="0" marR="0" lvl="0" indent="0" algn="ctr" defTabSz="912772" rtl="0" eaLnBrk="1" fontAlgn="base" latinLnBrk="0" hangingPunct="1">
              <a:lnSpc>
                <a:spcPct val="100000"/>
              </a:lnSpc>
              <a:spcBef>
                <a:spcPct val="0"/>
              </a:spcBef>
              <a:spcAft>
                <a:spcPct val="0"/>
              </a:spcAft>
              <a:buClrTx/>
              <a:buSzTx/>
              <a:buFontTx/>
              <a:buNone/>
              <a:tabLst/>
              <a:defRPr/>
            </a:pPr>
            <a:r>
              <a:rPr kumimoji="0" lang="fr-FR" sz="2902" b="1" i="0" u="none" strike="noStrike" kern="0" cap="none" spc="0" normalizeH="0" baseline="0" noProof="0" dirty="0">
                <a:ln>
                  <a:noFill/>
                </a:ln>
                <a:solidFill>
                  <a:srgbClr val="154EA5"/>
                </a:solidFill>
                <a:effectLst/>
                <a:uLnTx/>
                <a:uFillTx/>
                <a:latin typeface="Marianne" panose="02000000000000000000" pitchFamily="2" charset="0"/>
                <a:ea typeface="ＭＳ Ｐゴシック"/>
                <a:cs typeface="+mj-cs"/>
              </a:rPr>
              <a:t>Contexte local / dynamique en place / effet d’entraînement</a:t>
            </a:r>
          </a:p>
        </p:txBody>
      </p:sp>
      <p:sp>
        <p:nvSpPr>
          <p:cNvPr id="2" name="ZoneTexte 1"/>
          <p:cNvSpPr txBox="1"/>
          <p:nvPr/>
        </p:nvSpPr>
        <p:spPr>
          <a:xfrm>
            <a:off x="740809" y="1273863"/>
            <a:ext cx="6791951" cy="2989665"/>
          </a:xfrm>
          <a:prstGeom prst="rect">
            <a:avLst/>
          </a:prstGeom>
          <a:noFill/>
        </p:spPr>
        <p:txBody>
          <a:bodyPr wrap="square" rtlCol="0">
            <a:spAutoFit/>
          </a:bodyPr>
          <a:lstStyle/>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Parc nature</a:t>
            </a:r>
          </a:p>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Sentier métropolitain</a:t>
            </a:r>
          </a:p>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Zone Agricole Protégée</a:t>
            </a:r>
          </a:p>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Orientations d’Aménagement et de Programmation thématique « nature en ville »</a:t>
            </a:r>
          </a:p>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Dispositif « aires éducatives » (ville de La Garde/OFB/Association Chercheurs en herbe)</a:t>
            </a:r>
          </a:p>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Renaturation de cours d’eau urbain</a:t>
            </a:r>
          </a:p>
          <a:p>
            <a:pPr marL="310976" marR="0" lvl="0" indent="-310976" algn="l" defTabSz="912772" rtl="0" eaLnBrk="0" fontAlgn="base" latinLnBrk="0" hangingPunct="0">
              <a:lnSpc>
                <a:spcPct val="100000"/>
              </a:lnSpc>
              <a:spcBef>
                <a:spcPts val="544"/>
              </a:spcBef>
              <a:spcAft>
                <a:spcPct val="0"/>
              </a:spcAft>
              <a:buClr>
                <a:srgbClr val="154EA5"/>
              </a:buClr>
              <a:buSzTx/>
              <a:buFont typeface="Wingdings" charset="2"/>
              <a:buChar char="Ø"/>
              <a:tabLst/>
              <a:defRPr/>
            </a:pP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Désimperméabilisation (parking, cours d’école</a:t>
            </a:r>
            <a:r>
              <a:rPr kumimoji="0" lang="mr-IN"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fr-FR" sz="1814"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p>
        </p:txBody>
      </p:sp>
      <p:pic>
        <p:nvPicPr>
          <p:cNvPr id="6" name="Image 5" descr="Une image contenant montagne, bâtiment, cité&#10;&#10;Description générée automatiquement">
            <a:extLst>
              <a:ext uri="{FF2B5EF4-FFF2-40B4-BE49-F238E27FC236}">
                <a16:creationId xmlns:a16="http://schemas.microsoft.com/office/drawing/2014/main" id="{89C6F6B6-7ED6-4B20-9A57-4E15C7497BB3}"/>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2749"/>
                    </a14:imgEffect>
                    <a14:imgEffect>
                      <a14:saturation sat="0"/>
                    </a14:imgEffect>
                  </a14:imgLayer>
                </a14:imgProps>
              </a:ext>
              <a:ext uri="{28A0092B-C50C-407E-A947-70E740481C1C}">
                <a14:useLocalDpi xmlns:a14="http://schemas.microsoft.com/office/drawing/2010/main" val="0"/>
              </a:ext>
            </a:extLst>
          </a:blip>
          <a:stretch>
            <a:fillRect/>
          </a:stretch>
        </p:blipFill>
        <p:spPr>
          <a:xfrm>
            <a:off x="544887" y="4771927"/>
            <a:ext cx="3516542" cy="1709430"/>
          </a:xfrm>
          <a:prstGeom prst="rect">
            <a:avLst/>
          </a:prstGeom>
        </p:spPr>
      </p:pic>
      <p:pic>
        <p:nvPicPr>
          <p:cNvPr id="7" name="Image 6">
            <a:extLst>
              <a:ext uri="{FF2B5EF4-FFF2-40B4-BE49-F238E27FC236}">
                <a16:creationId xmlns:a16="http://schemas.microsoft.com/office/drawing/2014/main" id="{F4EB902B-8130-456B-A1D6-C713EC6E8DAC}"/>
              </a:ext>
            </a:extLst>
          </p:cNvPr>
          <p:cNvPicPr>
            <a:picLocks noChangeAspect="1"/>
          </p:cNvPicPr>
          <p:nvPr/>
        </p:nvPicPr>
        <p:blipFill rotWithShape="1">
          <a:blip r:embed="rId6" cstate="hqprint">
            <a:alphaModFix/>
            <a:extLst>
              <a:ext uri="{28A0092B-C50C-407E-A947-70E740481C1C}">
                <a14:useLocalDpi xmlns:a14="http://schemas.microsoft.com/office/drawing/2010/main" val="0"/>
              </a:ext>
            </a:extLst>
          </a:blip>
          <a:srcRect l="37086" t="60414" b="2248"/>
          <a:stretch/>
        </p:blipFill>
        <p:spPr>
          <a:xfrm>
            <a:off x="4136784" y="4667151"/>
            <a:ext cx="3684504" cy="1847949"/>
          </a:xfrm>
          <a:prstGeom prst="rect">
            <a:avLst/>
          </a:prstGeom>
        </p:spPr>
      </p:pic>
      <p:pic>
        <p:nvPicPr>
          <p:cNvPr id="4" name="Image 3" descr="Capture d’écran 2021-09-15 à 16.01.1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452" y="1339169"/>
            <a:ext cx="4328341" cy="3004132"/>
          </a:xfrm>
          <a:prstGeom prst="rect">
            <a:avLst/>
          </a:prstGeom>
        </p:spPr>
      </p:pic>
      <p:sp>
        <p:nvSpPr>
          <p:cNvPr id="8" name="ZoneTexte 7">
            <a:extLst>
              <a:ext uri="{FF2B5EF4-FFF2-40B4-BE49-F238E27FC236}">
                <a16:creationId xmlns:a16="http://schemas.microsoft.com/office/drawing/2014/main" id="{BA7102AD-3051-4C34-B1E3-A780B0E007C3}"/>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2060"/>
                </a:solidFill>
                <a:effectLst/>
                <a:uLnTx/>
                <a:uFillTx/>
                <a:latin typeface="Bahnschrift" panose="020B0502040204020203" pitchFamily="34" charset="0"/>
                <a:ea typeface="ＭＳ Ｐゴシック"/>
                <a:cs typeface="+mn-cs"/>
              </a:rPr>
              <a:t>10/11</a:t>
            </a:r>
          </a:p>
        </p:txBody>
      </p:sp>
      <p:sp>
        <p:nvSpPr>
          <p:cNvPr id="9" name="ZoneTexte 8"/>
          <p:cNvSpPr txBox="1"/>
          <p:nvPr/>
        </p:nvSpPr>
        <p:spPr>
          <a:xfrm>
            <a:off x="10064398" y="6407978"/>
            <a:ext cx="301582" cy="369332"/>
          </a:xfrm>
          <a:prstGeom prst="rect">
            <a:avLst/>
          </a:prstGeom>
          <a:solidFill>
            <a:schemeClr val="accent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4133379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546FBE2E-5F1B-404F-AE66-F234103BB4B8}"/>
              </a:ext>
            </a:extLst>
          </p:cNvPr>
          <p:cNvGrpSpPr/>
          <p:nvPr/>
        </p:nvGrpSpPr>
        <p:grpSpPr>
          <a:xfrm>
            <a:off x="2595132" y="2573407"/>
            <a:ext cx="8964897" cy="3335487"/>
            <a:chOff x="327025" y="1012424"/>
            <a:chExt cx="11689888" cy="4847283"/>
          </a:xfrm>
        </p:grpSpPr>
        <p:pic>
          <p:nvPicPr>
            <p:cNvPr id="6" name="Image 5">
              <a:extLst>
                <a:ext uri="{FF2B5EF4-FFF2-40B4-BE49-F238E27FC236}">
                  <a16:creationId xmlns:a16="http://schemas.microsoft.com/office/drawing/2014/main" id="{52CAE916-1168-47BE-A07E-CAF3F8B14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33" y="2425623"/>
              <a:ext cx="778787" cy="812859"/>
            </a:xfrm>
            <a:prstGeom prst="rect">
              <a:avLst/>
            </a:prstGeom>
          </p:spPr>
        </p:pic>
        <p:pic>
          <p:nvPicPr>
            <p:cNvPr id="8" name="Image 7">
              <a:extLst>
                <a:ext uri="{FF2B5EF4-FFF2-40B4-BE49-F238E27FC236}">
                  <a16:creationId xmlns:a16="http://schemas.microsoft.com/office/drawing/2014/main" id="{258F8F7E-DE5E-4A79-A327-24F0E8EAA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72" y="3697344"/>
              <a:ext cx="778787" cy="758471"/>
            </a:xfrm>
            <a:prstGeom prst="rect">
              <a:avLst/>
            </a:prstGeom>
          </p:spPr>
        </p:pic>
        <p:pic>
          <p:nvPicPr>
            <p:cNvPr id="12" name="Image 11">
              <a:extLst>
                <a:ext uri="{FF2B5EF4-FFF2-40B4-BE49-F238E27FC236}">
                  <a16:creationId xmlns:a16="http://schemas.microsoft.com/office/drawing/2014/main" id="{E5FC6D6A-3E22-4188-9E06-4D0363E21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475" y="1205625"/>
              <a:ext cx="1543265" cy="609986"/>
            </a:xfrm>
            <a:prstGeom prst="rect">
              <a:avLst/>
            </a:prstGeom>
          </p:spPr>
        </p:pic>
        <p:pic>
          <p:nvPicPr>
            <p:cNvPr id="14" name="Image 13">
              <a:extLst>
                <a:ext uri="{FF2B5EF4-FFF2-40B4-BE49-F238E27FC236}">
                  <a16:creationId xmlns:a16="http://schemas.microsoft.com/office/drawing/2014/main" id="{B6C13CEA-6C8B-4F74-B867-9BFAA041BB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9641" y="1205625"/>
              <a:ext cx="1605594" cy="609986"/>
            </a:xfrm>
            <a:prstGeom prst="rect">
              <a:avLst/>
            </a:prstGeom>
          </p:spPr>
        </p:pic>
        <p:pic>
          <p:nvPicPr>
            <p:cNvPr id="16" name="Image 15">
              <a:extLst>
                <a:ext uri="{FF2B5EF4-FFF2-40B4-BE49-F238E27FC236}">
                  <a16:creationId xmlns:a16="http://schemas.microsoft.com/office/drawing/2014/main" id="{A68DE9AB-E64F-426C-86E2-4B917545F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631" y="2315389"/>
              <a:ext cx="1361678" cy="983435"/>
            </a:xfrm>
            <a:prstGeom prst="rect">
              <a:avLst/>
            </a:prstGeom>
          </p:spPr>
        </p:pic>
        <p:pic>
          <p:nvPicPr>
            <p:cNvPr id="18" name="Image 17">
              <a:extLst>
                <a:ext uri="{FF2B5EF4-FFF2-40B4-BE49-F238E27FC236}">
                  <a16:creationId xmlns:a16="http://schemas.microsoft.com/office/drawing/2014/main" id="{8020E946-5B5F-428D-995D-F139CA89F3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1850" y="1249453"/>
              <a:ext cx="1573829" cy="470859"/>
            </a:xfrm>
            <a:prstGeom prst="rect">
              <a:avLst/>
            </a:prstGeom>
          </p:spPr>
        </p:pic>
        <p:pic>
          <p:nvPicPr>
            <p:cNvPr id="20" name="Image 19">
              <a:extLst>
                <a:ext uri="{FF2B5EF4-FFF2-40B4-BE49-F238E27FC236}">
                  <a16:creationId xmlns:a16="http://schemas.microsoft.com/office/drawing/2014/main" id="{42EC8797-FB46-497C-84F5-C5CA16727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362" y="2353287"/>
              <a:ext cx="832950" cy="797047"/>
            </a:xfrm>
            <a:prstGeom prst="rect">
              <a:avLst/>
            </a:prstGeom>
          </p:spPr>
        </p:pic>
        <p:pic>
          <p:nvPicPr>
            <p:cNvPr id="22" name="Image 21">
              <a:extLst>
                <a:ext uri="{FF2B5EF4-FFF2-40B4-BE49-F238E27FC236}">
                  <a16:creationId xmlns:a16="http://schemas.microsoft.com/office/drawing/2014/main" id="{1984065A-1014-4CE7-9DE6-BA9B6F0453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9125" y="1125350"/>
              <a:ext cx="720586" cy="720586"/>
            </a:xfrm>
            <a:prstGeom prst="rect">
              <a:avLst/>
            </a:prstGeom>
          </p:spPr>
        </p:pic>
        <p:pic>
          <p:nvPicPr>
            <p:cNvPr id="24" name="Image 23">
              <a:extLst>
                <a:ext uri="{FF2B5EF4-FFF2-40B4-BE49-F238E27FC236}">
                  <a16:creationId xmlns:a16="http://schemas.microsoft.com/office/drawing/2014/main" id="{A7DCF370-5F5E-4887-A968-3825310B57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0339" y="1112203"/>
              <a:ext cx="650010" cy="850922"/>
            </a:xfrm>
            <a:prstGeom prst="rect">
              <a:avLst/>
            </a:prstGeom>
          </p:spPr>
        </p:pic>
        <p:pic>
          <p:nvPicPr>
            <p:cNvPr id="26" name="Image 25">
              <a:extLst>
                <a:ext uri="{FF2B5EF4-FFF2-40B4-BE49-F238E27FC236}">
                  <a16:creationId xmlns:a16="http://schemas.microsoft.com/office/drawing/2014/main" id="{8505247C-90E3-4488-8163-6CBDCC0CB6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5235" y="1012424"/>
              <a:ext cx="996387" cy="996387"/>
            </a:xfrm>
            <a:prstGeom prst="rect">
              <a:avLst/>
            </a:prstGeom>
          </p:spPr>
        </p:pic>
        <p:pic>
          <p:nvPicPr>
            <p:cNvPr id="28" name="Image 27">
              <a:extLst>
                <a:ext uri="{FF2B5EF4-FFF2-40B4-BE49-F238E27FC236}">
                  <a16:creationId xmlns:a16="http://schemas.microsoft.com/office/drawing/2014/main" id="{AA4E8195-4DA7-4630-BA5D-2F622D6B49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5862" y="3610916"/>
              <a:ext cx="1336477" cy="844899"/>
            </a:xfrm>
            <a:prstGeom prst="rect">
              <a:avLst/>
            </a:prstGeom>
          </p:spPr>
        </p:pic>
        <p:pic>
          <p:nvPicPr>
            <p:cNvPr id="30" name="Image 29">
              <a:extLst>
                <a:ext uri="{FF2B5EF4-FFF2-40B4-BE49-F238E27FC236}">
                  <a16:creationId xmlns:a16="http://schemas.microsoft.com/office/drawing/2014/main" id="{16475B67-BC66-42A2-B1F0-A895DD6466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6617" y="3783309"/>
              <a:ext cx="1361678" cy="631276"/>
            </a:xfrm>
            <a:prstGeom prst="rect">
              <a:avLst/>
            </a:prstGeom>
          </p:spPr>
        </p:pic>
        <p:pic>
          <p:nvPicPr>
            <p:cNvPr id="38" name="Image 37">
              <a:extLst>
                <a:ext uri="{FF2B5EF4-FFF2-40B4-BE49-F238E27FC236}">
                  <a16:creationId xmlns:a16="http://schemas.microsoft.com/office/drawing/2014/main" id="{ED8EA47B-1FDA-4DA3-B13E-91203AE07B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7025" y="1082851"/>
              <a:ext cx="1423265" cy="798233"/>
            </a:xfrm>
            <a:prstGeom prst="rect">
              <a:avLst/>
            </a:prstGeom>
          </p:spPr>
        </p:pic>
        <p:pic>
          <p:nvPicPr>
            <p:cNvPr id="40" name="Image 39">
              <a:extLst>
                <a:ext uri="{FF2B5EF4-FFF2-40B4-BE49-F238E27FC236}">
                  <a16:creationId xmlns:a16="http://schemas.microsoft.com/office/drawing/2014/main" id="{F9760899-4C8F-4B9E-894A-CD1B7C4E94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49408" y="2661861"/>
              <a:ext cx="1212442" cy="345546"/>
            </a:xfrm>
            <a:prstGeom prst="rect">
              <a:avLst/>
            </a:prstGeom>
          </p:spPr>
        </p:pic>
        <p:pic>
          <p:nvPicPr>
            <p:cNvPr id="42" name="Image 41">
              <a:extLst>
                <a:ext uri="{FF2B5EF4-FFF2-40B4-BE49-F238E27FC236}">
                  <a16:creationId xmlns:a16="http://schemas.microsoft.com/office/drawing/2014/main" id="{DD7998E9-CCA9-46D3-AE2A-ABB1300D25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87180" y="1056586"/>
              <a:ext cx="1180090" cy="850762"/>
            </a:xfrm>
            <a:prstGeom prst="rect">
              <a:avLst/>
            </a:prstGeom>
          </p:spPr>
        </p:pic>
        <p:pic>
          <p:nvPicPr>
            <p:cNvPr id="44" name="Image 43">
              <a:extLst>
                <a:ext uri="{FF2B5EF4-FFF2-40B4-BE49-F238E27FC236}">
                  <a16:creationId xmlns:a16="http://schemas.microsoft.com/office/drawing/2014/main" id="{32D37C06-AB77-4355-8F40-878C5DED6A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37279" y="2427283"/>
              <a:ext cx="1679634" cy="583509"/>
            </a:xfrm>
            <a:prstGeom prst="rect">
              <a:avLst/>
            </a:prstGeom>
          </p:spPr>
        </p:pic>
        <p:pic>
          <p:nvPicPr>
            <p:cNvPr id="46" name="Image 45">
              <a:extLst>
                <a:ext uri="{FF2B5EF4-FFF2-40B4-BE49-F238E27FC236}">
                  <a16:creationId xmlns:a16="http://schemas.microsoft.com/office/drawing/2014/main" id="{E76A6C20-0C76-433D-98E4-B1DA1DC4F3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33154" y="2516878"/>
              <a:ext cx="1605594" cy="653123"/>
            </a:xfrm>
            <a:prstGeom prst="rect">
              <a:avLst/>
            </a:prstGeom>
          </p:spPr>
        </p:pic>
        <p:pic>
          <p:nvPicPr>
            <p:cNvPr id="48" name="Image 47">
              <a:extLst>
                <a:ext uri="{FF2B5EF4-FFF2-40B4-BE49-F238E27FC236}">
                  <a16:creationId xmlns:a16="http://schemas.microsoft.com/office/drawing/2014/main" id="{B0FFAC9B-B32A-4CDE-8A08-9999BC3F96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17344" y="2419969"/>
              <a:ext cx="1117279" cy="723325"/>
            </a:xfrm>
            <a:prstGeom prst="rect">
              <a:avLst/>
            </a:prstGeom>
          </p:spPr>
        </p:pic>
        <p:pic>
          <p:nvPicPr>
            <p:cNvPr id="50" name="Image 49">
              <a:extLst>
                <a:ext uri="{FF2B5EF4-FFF2-40B4-BE49-F238E27FC236}">
                  <a16:creationId xmlns:a16="http://schemas.microsoft.com/office/drawing/2014/main" id="{4233E268-C353-47FF-B29C-564A1CB3959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60206" y="4812922"/>
              <a:ext cx="1990582" cy="904810"/>
            </a:xfrm>
            <a:prstGeom prst="rect">
              <a:avLst/>
            </a:prstGeom>
          </p:spPr>
        </p:pic>
        <p:pic>
          <p:nvPicPr>
            <p:cNvPr id="52" name="Image 51">
              <a:extLst>
                <a:ext uri="{FF2B5EF4-FFF2-40B4-BE49-F238E27FC236}">
                  <a16:creationId xmlns:a16="http://schemas.microsoft.com/office/drawing/2014/main" id="{F1561ADC-BAF1-4455-8ABC-22469B218F3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65473" y="4760671"/>
              <a:ext cx="1286667" cy="942150"/>
            </a:xfrm>
            <a:prstGeom prst="rect">
              <a:avLst/>
            </a:prstGeom>
          </p:spPr>
        </p:pic>
        <p:pic>
          <p:nvPicPr>
            <p:cNvPr id="54" name="Image 53">
              <a:extLst>
                <a:ext uri="{FF2B5EF4-FFF2-40B4-BE49-F238E27FC236}">
                  <a16:creationId xmlns:a16="http://schemas.microsoft.com/office/drawing/2014/main" id="{0EBF7F61-30F7-4AFA-8BD3-E86FD9ADE3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60662" y="4760671"/>
              <a:ext cx="1573829" cy="1040213"/>
            </a:xfrm>
            <a:prstGeom prst="rect">
              <a:avLst/>
            </a:prstGeom>
          </p:spPr>
        </p:pic>
        <p:pic>
          <p:nvPicPr>
            <p:cNvPr id="56" name="Image 55">
              <a:extLst>
                <a:ext uri="{FF2B5EF4-FFF2-40B4-BE49-F238E27FC236}">
                  <a16:creationId xmlns:a16="http://schemas.microsoft.com/office/drawing/2014/main" id="{1768B9B2-0864-479E-AA51-25166A71A10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06252" y="5100472"/>
              <a:ext cx="1619476" cy="329712"/>
            </a:xfrm>
            <a:prstGeom prst="rect">
              <a:avLst/>
            </a:prstGeom>
          </p:spPr>
        </p:pic>
        <p:pic>
          <p:nvPicPr>
            <p:cNvPr id="58" name="Image 57">
              <a:extLst>
                <a:ext uri="{FF2B5EF4-FFF2-40B4-BE49-F238E27FC236}">
                  <a16:creationId xmlns:a16="http://schemas.microsoft.com/office/drawing/2014/main" id="{1F3F3F81-3691-4844-88D4-8D9E3533C9C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8723" y="4779169"/>
              <a:ext cx="972951" cy="935531"/>
            </a:xfrm>
            <a:prstGeom prst="rect">
              <a:avLst/>
            </a:prstGeom>
          </p:spPr>
        </p:pic>
        <p:pic>
          <p:nvPicPr>
            <p:cNvPr id="60" name="Image 59">
              <a:extLst>
                <a:ext uri="{FF2B5EF4-FFF2-40B4-BE49-F238E27FC236}">
                  <a16:creationId xmlns:a16="http://schemas.microsoft.com/office/drawing/2014/main" id="{EF667190-8D6C-49BD-82D3-F11421AE3D7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08611" y="3558031"/>
              <a:ext cx="1519107" cy="771329"/>
            </a:xfrm>
            <a:prstGeom prst="rect">
              <a:avLst/>
            </a:prstGeom>
          </p:spPr>
        </p:pic>
        <p:pic>
          <p:nvPicPr>
            <p:cNvPr id="62" name="Image 61">
              <a:extLst>
                <a:ext uri="{FF2B5EF4-FFF2-40B4-BE49-F238E27FC236}">
                  <a16:creationId xmlns:a16="http://schemas.microsoft.com/office/drawing/2014/main" id="{E17B7017-E173-4B4E-A5D9-4BAA7521968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491572" y="4708521"/>
              <a:ext cx="859447" cy="1151186"/>
            </a:xfrm>
            <a:prstGeom prst="rect">
              <a:avLst/>
            </a:prstGeom>
          </p:spPr>
        </p:pic>
        <p:pic>
          <p:nvPicPr>
            <p:cNvPr id="64" name="Image 63">
              <a:extLst>
                <a:ext uri="{FF2B5EF4-FFF2-40B4-BE49-F238E27FC236}">
                  <a16:creationId xmlns:a16="http://schemas.microsoft.com/office/drawing/2014/main" id="{94F6A242-1449-4B33-B636-270760134D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687185" y="3416085"/>
              <a:ext cx="866359" cy="1072041"/>
            </a:xfrm>
            <a:prstGeom prst="rect">
              <a:avLst/>
            </a:prstGeom>
          </p:spPr>
        </p:pic>
        <p:pic>
          <p:nvPicPr>
            <p:cNvPr id="66" name="Image 65">
              <a:extLst>
                <a:ext uri="{FF2B5EF4-FFF2-40B4-BE49-F238E27FC236}">
                  <a16:creationId xmlns:a16="http://schemas.microsoft.com/office/drawing/2014/main" id="{A0CCEC5B-5482-4439-81DC-A2FE3EB310F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387264" y="3434320"/>
              <a:ext cx="1619476" cy="1133633"/>
            </a:xfrm>
            <a:prstGeom prst="rect">
              <a:avLst/>
            </a:prstGeom>
          </p:spPr>
        </p:pic>
        <p:pic>
          <p:nvPicPr>
            <p:cNvPr id="68" name="Image 67">
              <a:extLst>
                <a:ext uri="{FF2B5EF4-FFF2-40B4-BE49-F238E27FC236}">
                  <a16:creationId xmlns:a16="http://schemas.microsoft.com/office/drawing/2014/main" id="{7857B395-EE64-484E-BCEA-6DCEB797510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252573" y="3654133"/>
              <a:ext cx="778787" cy="792819"/>
            </a:xfrm>
            <a:prstGeom prst="rect">
              <a:avLst/>
            </a:prstGeom>
          </p:spPr>
        </p:pic>
      </p:grpSp>
      <p:pic>
        <p:nvPicPr>
          <p:cNvPr id="33" name="Image 32">
            <a:extLst>
              <a:ext uri="{FF2B5EF4-FFF2-40B4-BE49-F238E27FC236}">
                <a16:creationId xmlns:a16="http://schemas.microsoft.com/office/drawing/2014/main" id="{7AB281FF-DBD8-4DF5-8456-C577F8440676}"/>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340534" y="2131727"/>
            <a:ext cx="3348388" cy="2400278"/>
          </a:xfrm>
          <a:prstGeom prst="rect">
            <a:avLst/>
          </a:prstGeom>
        </p:spPr>
      </p:pic>
      <p:pic>
        <p:nvPicPr>
          <p:cNvPr id="34" name="Image 33">
            <a:extLst>
              <a:ext uri="{FF2B5EF4-FFF2-40B4-BE49-F238E27FC236}">
                <a16:creationId xmlns:a16="http://schemas.microsoft.com/office/drawing/2014/main" id="{3F2D8498-F471-4A74-B466-6E95C5001BC1}"/>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1293636" y="3979231"/>
            <a:ext cx="938370" cy="1165122"/>
          </a:xfrm>
          <a:prstGeom prst="rect">
            <a:avLst/>
          </a:prstGeom>
        </p:spPr>
      </p:pic>
      <p:pic>
        <p:nvPicPr>
          <p:cNvPr id="35" name="Image 34">
            <a:extLst>
              <a:ext uri="{FF2B5EF4-FFF2-40B4-BE49-F238E27FC236}">
                <a16:creationId xmlns:a16="http://schemas.microsoft.com/office/drawing/2014/main" id="{16868745-84F0-46A0-B79B-3BE95B2BA939}"/>
              </a:ext>
            </a:extLst>
          </p:cNvPr>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429060" y="4026527"/>
            <a:ext cx="765671" cy="1003029"/>
          </a:xfrm>
          <a:prstGeom prst="rect">
            <a:avLst/>
          </a:prstGeom>
        </p:spPr>
      </p:pic>
      <p:grpSp>
        <p:nvGrpSpPr>
          <p:cNvPr id="37" name="Groupe 36">
            <a:extLst>
              <a:ext uri="{FF2B5EF4-FFF2-40B4-BE49-F238E27FC236}">
                <a16:creationId xmlns:a16="http://schemas.microsoft.com/office/drawing/2014/main" id="{DF007164-C8F8-4B11-9C65-D009345C9169}"/>
              </a:ext>
            </a:extLst>
          </p:cNvPr>
          <p:cNvGrpSpPr/>
          <p:nvPr/>
        </p:nvGrpSpPr>
        <p:grpSpPr>
          <a:xfrm>
            <a:off x="0" y="6143945"/>
            <a:ext cx="12192000" cy="714054"/>
            <a:chOff x="0" y="6143945"/>
            <a:chExt cx="12192000" cy="714054"/>
          </a:xfrm>
        </p:grpSpPr>
        <p:sp>
          <p:nvSpPr>
            <p:cNvPr id="39" name="Organigramme : Document 38">
              <a:extLst>
                <a:ext uri="{FF2B5EF4-FFF2-40B4-BE49-F238E27FC236}">
                  <a16:creationId xmlns:a16="http://schemas.microsoft.com/office/drawing/2014/main" id="{38BCDFC7-7402-46D7-84B0-301EBD66D7FB}"/>
                </a:ext>
              </a:extLst>
            </p:cNvPr>
            <p:cNvSpPr/>
            <p:nvPr/>
          </p:nvSpPr>
          <p:spPr>
            <a:xfrm flipV="1">
              <a:off x="0" y="6143945"/>
              <a:ext cx="12192000" cy="714054"/>
            </a:xfrm>
            <a:prstGeom prst="flowChartDocumen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age 40">
              <a:extLst>
                <a:ext uri="{FF2B5EF4-FFF2-40B4-BE49-F238E27FC236}">
                  <a16:creationId xmlns:a16="http://schemas.microsoft.com/office/drawing/2014/main" id="{E40681D0-2379-4A52-AD54-E6D1F692D32B}"/>
                </a:ext>
              </a:extLst>
            </p:cNvPr>
            <p:cNvPicPr>
              <a:picLocks noChangeAspect="1"/>
            </p:cNvPicPr>
            <p:nvPr/>
          </p:nvPicPr>
          <p:blipFill rotWithShape="1">
            <a:blip r:embed="rId34" cstate="hqprint">
              <a:duotone>
                <a:schemeClr val="bg2">
                  <a:shade val="45000"/>
                  <a:satMod val="135000"/>
                </a:schemeClr>
                <a:prstClr val="white"/>
              </a:duotone>
              <a:extLst>
                <a:ext uri="{BEBA8EAE-BF5A-486C-A8C5-ECC9F3942E4B}">
                  <a14:imgProps xmlns:a14="http://schemas.microsoft.com/office/drawing/2010/main">
                    <a14:imgLayer r:embed="rId35">
                      <a14:imgEffect>
                        <a14:brightnessContrast bright="100000" contrast="41000"/>
                      </a14:imgEffect>
                    </a14:imgLayer>
                  </a14:imgProps>
                </a:ext>
                <a:ext uri="{28A0092B-C50C-407E-A947-70E740481C1C}">
                  <a14:useLocalDpi xmlns:a14="http://schemas.microsoft.com/office/drawing/2010/main" val="0"/>
                </a:ext>
              </a:extLst>
            </a:blip>
            <a:srcRect b="19796"/>
            <a:stretch/>
          </p:blipFill>
          <p:spPr>
            <a:xfrm>
              <a:off x="898939" y="6234872"/>
              <a:ext cx="508618" cy="506511"/>
            </a:xfrm>
            <a:prstGeom prst="rect">
              <a:avLst/>
            </a:prstGeom>
          </p:spPr>
        </p:pic>
        <p:pic>
          <p:nvPicPr>
            <p:cNvPr id="43" name="Image 42">
              <a:extLst>
                <a:ext uri="{FF2B5EF4-FFF2-40B4-BE49-F238E27FC236}">
                  <a16:creationId xmlns:a16="http://schemas.microsoft.com/office/drawing/2014/main" id="{CA503445-B458-4D7E-AC8C-29BDEDB5587F}"/>
                </a:ext>
              </a:extLst>
            </p:cNvPr>
            <p:cNvPicPr>
              <a:picLocks noChangeAspect="1"/>
            </p:cNvPicPr>
            <p:nvPr/>
          </p:nvPicPr>
          <p:blipFill rotWithShape="1">
            <a:blip r:embed="rId36" cstate="hqprint">
              <a:duotone>
                <a:schemeClr val="bg2">
                  <a:shade val="45000"/>
                  <a:satMod val="135000"/>
                </a:schemeClr>
                <a:prstClr val="white"/>
              </a:duotone>
              <a:extLst>
                <a:ext uri="{BEBA8EAE-BF5A-486C-A8C5-ECC9F3942E4B}">
                  <a14:imgProps xmlns:a14="http://schemas.microsoft.com/office/drawing/2010/main">
                    <a14:imgLayer r:embed="rId37">
                      <a14:imgEffect>
                        <a14:brightnessContrast bright="100000"/>
                      </a14:imgEffect>
                    </a14:imgLayer>
                  </a14:imgProps>
                </a:ext>
                <a:ext uri="{28A0092B-C50C-407E-A947-70E740481C1C}">
                  <a14:useLocalDpi xmlns:a14="http://schemas.microsoft.com/office/drawing/2010/main" val="0"/>
                </a:ext>
              </a:extLst>
            </a:blip>
            <a:srcRect l="26768" t="20000" r="30597" b="27640"/>
            <a:stretch/>
          </p:blipFill>
          <p:spPr>
            <a:xfrm>
              <a:off x="214631" y="6247716"/>
              <a:ext cx="575350" cy="506511"/>
            </a:xfrm>
            <a:prstGeom prst="rect">
              <a:avLst/>
            </a:prstGeom>
          </p:spPr>
        </p:pic>
        <p:sp>
          <p:nvSpPr>
            <p:cNvPr id="47" name="ZoneTexte 46">
              <a:extLst>
                <a:ext uri="{FF2B5EF4-FFF2-40B4-BE49-F238E27FC236}">
                  <a16:creationId xmlns:a16="http://schemas.microsoft.com/office/drawing/2014/main" id="{BA7102AD-3051-4C34-B1E3-A780B0E007C3}"/>
                </a:ext>
              </a:extLst>
            </p:cNvPr>
            <p:cNvSpPr txBox="1"/>
            <p:nvPr/>
          </p:nvSpPr>
          <p:spPr>
            <a:xfrm>
              <a:off x="10681748" y="6407978"/>
              <a:ext cx="122262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11/11</a:t>
              </a:r>
            </a:p>
          </p:txBody>
        </p:sp>
      </p:grpSp>
      <p:sp>
        <p:nvSpPr>
          <p:cNvPr id="49" name="Titre 1">
            <a:extLst>
              <a:ext uri="{FF2B5EF4-FFF2-40B4-BE49-F238E27FC236}">
                <a16:creationId xmlns:a16="http://schemas.microsoft.com/office/drawing/2014/main" id="{CAF3A656-F8B1-44C6-A299-3CC8A4071201}"/>
              </a:ext>
            </a:extLst>
          </p:cNvPr>
          <p:cNvSpPr txBox="1">
            <a:spLocks/>
          </p:cNvSpPr>
          <p:nvPr/>
        </p:nvSpPr>
        <p:spPr>
          <a:xfrm>
            <a:off x="2624848" y="194138"/>
            <a:ext cx="6742392" cy="2273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fr-FR" sz="2000" b="1" i="0" u="none" strike="noStrike" kern="1200" cap="none" spc="0" normalizeH="0" baseline="0" noProof="0" dirty="0">
                <a:ln>
                  <a:noFill/>
                </a:ln>
                <a:solidFill>
                  <a:srgbClr val="002060"/>
                </a:solidFill>
                <a:effectLst/>
                <a:uLnTx/>
                <a:uFillTx/>
                <a:latin typeface="Bahnschrift" panose="020B0502040204020203" pitchFamily="34" charset="0"/>
                <a:ea typeface="+mj-ea"/>
                <a:cs typeface="+mj-cs"/>
              </a:rPr>
            </a:br>
            <a:r>
              <a:rPr kumimoji="0" lang="fr-FR" sz="40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Merci </a:t>
            </a:r>
            <a:br>
              <a:rPr kumimoji="0" lang="fr-FR" sz="40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br>
            <a:r>
              <a:rPr kumimoji="0" lang="fr-FR" sz="40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rPr>
              <a:t>pour votre attention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8BC145"/>
              </a:solidFill>
              <a:effectLst/>
              <a:uLnTx/>
              <a:uFillTx/>
              <a:latin typeface="Bahnschrift" panose="020B05020402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100" b="0" i="0" u="none" strike="noStrike" kern="1200" cap="none" spc="0" normalizeH="0" baseline="0" noProof="0" dirty="0">
                <a:ln>
                  <a:noFill/>
                </a:ln>
                <a:solidFill>
                  <a:srgbClr val="1D6FA9"/>
                </a:solidFill>
                <a:effectLst/>
                <a:uLnTx/>
                <a:uFillTx/>
                <a:latin typeface="Bahnschrift" panose="020B0502040204020203" pitchFamily="34" charset="0"/>
                <a:ea typeface="+mj-ea"/>
                <a:cs typeface="+mj-cs"/>
              </a:rPr>
              <a:t>Des questions ?</a:t>
            </a:r>
            <a:endParaRPr kumimoji="0" lang="fr-FR" sz="4800" b="1" i="0" u="none" strike="noStrike" kern="1200" cap="none" spc="0" normalizeH="0" baseline="0" noProof="0" dirty="0">
              <a:ln>
                <a:noFill/>
              </a:ln>
              <a:solidFill>
                <a:srgbClr val="B74919">
                  <a:lumMod val="50000"/>
                </a:srgbClr>
              </a:solidFill>
              <a:effectLst/>
              <a:uLnTx/>
              <a:uFillTx/>
              <a:latin typeface="Bahnschrift" panose="020B0502040204020203" pitchFamily="34" charset="0"/>
              <a:ea typeface="+mj-ea"/>
              <a:cs typeface="+mj-cs"/>
            </a:endParaRPr>
          </a:p>
        </p:txBody>
      </p:sp>
      <p:pic>
        <p:nvPicPr>
          <p:cNvPr id="51" name="Image 50">
            <a:extLst>
              <a:ext uri="{FF2B5EF4-FFF2-40B4-BE49-F238E27FC236}">
                <a16:creationId xmlns:a16="http://schemas.microsoft.com/office/drawing/2014/main" id="{45ABB6AF-F209-4758-B82D-16A24A0CEA22}"/>
              </a:ext>
            </a:extLst>
          </p:cNvPr>
          <p:cNvPicPr>
            <a:picLocks noChangeAspect="1"/>
          </p:cNvPicPr>
          <p:nvPr/>
        </p:nvPicPr>
        <p:blipFill>
          <a:blip r:embed="rId3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39">
                    <a14:imgEffect>
                      <a14:saturation sat="0"/>
                    </a14:imgEffect>
                  </a14:imgLayer>
                </a14:imgProps>
              </a:ext>
            </a:extLst>
          </a:blip>
          <a:stretch>
            <a:fillRect/>
          </a:stretch>
        </p:blipFill>
        <p:spPr>
          <a:xfrm>
            <a:off x="1515517" y="6267679"/>
            <a:ext cx="592059" cy="440895"/>
          </a:xfrm>
          <a:prstGeom prst="rect">
            <a:avLst/>
          </a:prstGeom>
        </p:spPr>
      </p:pic>
      <p:sp>
        <p:nvSpPr>
          <p:cNvPr id="53" name="ZoneTexte 52">
            <a:extLst>
              <a:ext uri="{FF2B5EF4-FFF2-40B4-BE49-F238E27FC236}">
                <a16:creationId xmlns:a16="http://schemas.microsoft.com/office/drawing/2014/main" id="{D70FC532-CBF6-4E1A-B14D-41A4F1AC5189}"/>
              </a:ext>
            </a:extLst>
          </p:cNvPr>
          <p:cNvSpPr txBox="1"/>
          <p:nvPr/>
        </p:nvSpPr>
        <p:spPr>
          <a:xfrm>
            <a:off x="2222626" y="6327952"/>
            <a:ext cx="67421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Forum européen Nature for City LIFE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heloise.gautier@ofb.gouv.fr  / eygoutier@gmail.com</a:t>
            </a:r>
          </a:p>
        </p:txBody>
      </p:sp>
      <p:sp>
        <p:nvSpPr>
          <p:cNvPr id="55" name="Signe Plus 54">
            <a:extLst>
              <a:ext uri="{FF2B5EF4-FFF2-40B4-BE49-F238E27FC236}">
                <a16:creationId xmlns:a16="http://schemas.microsoft.com/office/drawing/2014/main" id="{2DB9E217-B266-4DE8-B124-7E9B1D68747C}"/>
              </a:ext>
            </a:extLst>
          </p:cNvPr>
          <p:cNvSpPr/>
          <p:nvPr/>
        </p:nvSpPr>
        <p:spPr>
          <a:xfrm>
            <a:off x="9992282" y="5546055"/>
            <a:ext cx="329871" cy="296053"/>
          </a:xfrm>
          <a:prstGeom prst="mathPlus">
            <a:avLst>
              <a:gd name="adj1" fmla="val 135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Image 56">
            <a:extLst>
              <a:ext uri="{FF2B5EF4-FFF2-40B4-BE49-F238E27FC236}">
                <a16:creationId xmlns:a16="http://schemas.microsoft.com/office/drawing/2014/main" id="{520C7E89-534E-497A-A7C6-3BB3F8195CB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0372860" y="4840527"/>
            <a:ext cx="707671" cy="960411"/>
          </a:xfrm>
          <a:prstGeom prst="rect">
            <a:avLst/>
          </a:prstGeom>
        </p:spPr>
      </p:pic>
      <p:sp>
        <p:nvSpPr>
          <p:cNvPr id="5" name="Rectangle : coins arrondis 4">
            <a:extLst>
              <a:ext uri="{FF2B5EF4-FFF2-40B4-BE49-F238E27FC236}">
                <a16:creationId xmlns:a16="http://schemas.microsoft.com/office/drawing/2014/main" id="{D64F017C-D729-4148-8BB3-C8F111490D1D}"/>
              </a:ext>
            </a:extLst>
          </p:cNvPr>
          <p:cNvSpPr/>
          <p:nvPr/>
        </p:nvSpPr>
        <p:spPr>
          <a:xfrm>
            <a:off x="9143210" y="5116746"/>
            <a:ext cx="2061463" cy="847935"/>
          </a:xfrm>
          <a:prstGeom prst="roundRect">
            <a:avLst/>
          </a:prstGeom>
          <a:noFill/>
          <a:ln w="19050">
            <a:solidFill>
              <a:srgbClr val="E956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3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9FD9B-5439-44DE-B2C4-FF6D4765330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23ECE93F-B8D2-4D91-810C-CBAAFBB3D66F}"/>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826D6F1A-B9E5-4E00-97E2-3E66E9EAA76D}"/>
              </a:ext>
            </a:extLst>
          </p:cNvPr>
          <p:cNvPicPr>
            <a:picLocks noChangeAspect="1"/>
          </p:cNvPicPr>
          <p:nvPr/>
        </p:nvPicPr>
        <p:blipFill>
          <a:blip r:embed="rId2"/>
          <a:stretch>
            <a:fillRect/>
          </a:stretch>
        </p:blipFill>
        <p:spPr>
          <a:xfrm>
            <a:off x="36809" y="0"/>
            <a:ext cx="12191999" cy="6858000"/>
          </a:xfrm>
          <a:prstGeom prst="rect">
            <a:avLst/>
          </a:prstGeom>
        </p:spPr>
      </p:pic>
      <p:sp>
        <p:nvSpPr>
          <p:cNvPr id="5" name="ZoneTexte 4">
            <a:extLst>
              <a:ext uri="{FF2B5EF4-FFF2-40B4-BE49-F238E27FC236}">
                <a16:creationId xmlns:a16="http://schemas.microsoft.com/office/drawing/2014/main" id="{EB5F0287-9DE1-4D49-9CE3-751733CA6461}"/>
              </a:ext>
            </a:extLst>
          </p:cNvPr>
          <p:cNvSpPr txBox="1"/>
          <p:nvPr/>
        </p:nvSpPr>
        <p:spPr>
          <a:xfrm>
            <a:off x="2922200" y="-103570"/>
            <a:ext cx="6526600" cy="6432530"/>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Forum européen Nature for City LIFE « RE-PANSER LES VILLES – PENSER LA NATURE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Acte 2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Table ronde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Les projets européens  : prise en compte des enjeux de nature en ville par l’Europe et retours d’expériences sur ces projets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descr="Une image contenant texte, clipart&#10;&#10;Description générée automatiquement">
            <a:extLst>
              <a:ext uri="{FF2B5EF4-FFF2-40B4-BE49-F238E27FC236}">
                <a16:creationId xmlns:a16="http://schemas.microsoft.com/office/drawing/2014/main" id="{01BE9120-6B03-4674-890D-A548CDFA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1" y="189585"/>
            <a:ext cx="1932993" cy="1812254"/>
          </a:xfrm>
          <a:prstGeom prst="rect">
            <a:avLst/>
          </a:prstGeom>
        </p:spPr>
      </p:pic>
      <p:pic>
        <p:nvPicPr>
          <p:cNvPr id="8" name="Image 7">
            <a:extLst>
              <a:ext uri="{FF2B5EF4-FFF2-40B4-BE49-F238E27FC236}">
                <a16:creationId xmlns:a16="http://schemas.microsoft.com/office/drawing/2014/main" id="{5690BAEC-2819-41B8-86E2-458B14F597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5100" y="178471"/>
            <a:ext cx="1696154" cy="1823367"/>
          </a:xfrm>
          <a:prstGeom prst="rect">
            <a:avLst/>
          </a:prstGeom>
          <a:noFill/>
          <a:ln>
            <a:noFill/>
          </a:ln>
        </p:spPr>
      </p:pic>
    </p:spTree>
    <p:extLst>
      <p:ext uri="{BB962C8B-B14F-4D97-AF65-F5344CB8AC3E}">
        <p14:creationId xmlns:p14="http://schemas.microsoft.com/office/powerpoint/2010/main" val="3131226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C318805F-2042-4C8C-9206-192278B5FDA9}"/>
              </a:ext>
            </a:extLst>
          </p:cNvPr>
          <p:cNvSpPr txBox="1">
            <a:spLocks noChangeArrowheads="1"/>
          </p:cNvSpPr>
          <p:nvPr/>
        </p:nvSpPr>
        <p:spPr bwMode="auto">
          <a:xfrm>
            <a:off x="2460625" y="5710238"/>
            <a:ext cx="7272338"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87000"/>
            </a:pPr>
            <a:r>
              <a:rPr lang="en-GB" altLang="fr-FR" b="1">
                <a:solidFill>
                  <a:srgbClr val="000000"/>
                </a:solidFill>
              </a:rPr>
              <a:t>Bernard Massabo		Alison Torti		 Sarah Braccio</a:t>
            </a:r>
          </a:p>
        </p:txBody>
      </p:sp>
      <p:sp>
        <p:nvSpPr>
          <p:cNvPr id="18435" name="Text Box 2">
            <a:extLst>
              <a:ext uri="{FF2B5EF4-FFF2-40B4-BE49-F238E27FC236}">
                <a16:creationId xmlns:a16="http://schemas.microsoft.com/office/drawing/2014/main" id="{C9FB9EF5-EC4F-49BC-A723-20F3651E74AB}"/>
              </a:ext>
            </a:extLst>
          </p:cNvPr>
          <p:cNvSpPr txBox="1">
            <a:spLocks noChangeArrowheads="1"/>
          </p:cNvSpPr>
          <p:nvPr/>
        </p:nvSpPr>
        <p:spPr bwMode="auto">
          <a:xfrm>
            <a:off x="2459039" y="5900738"/>
            <a:ext cx="727233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87000"/>
            </a:pPr>
            <a:r>
              <a:rPr lang="en-GB" altLang="fr-FR">
                <a:solidFill>
                  <a:srgbClr val="000000"/>
                </a:solidFill>
              </a:rPr>
              <a:t>Directeur de Projets		Chargée de Projets		 Chargée de Projets</a:t>
            </a:r>
          </a:p>
        </p:txBody>
      </p:sp>
      <p:sp>
        <p:nvSpPr>
          <p:cNvPr id="18436" name="Text Box 3">
            <a:extLst>
              <a:ext uri="{FF2B5EF4-FFF2-40B4-BE49-F238E27FC236}">
                <a16:creationId xmlns:a16="http://schemas.microsoft.com/office/drawing/2014/main" id="{2E2591B5-357C-4E25-8E3C-D84FE7BE853F}"/>
              </a:ext>
            </a:extLst>
          </p:cNvPr>
          <p:cNvSpPr txBox="1">
            <a:spLocks noChangeArrowheads="1"/>
          </p:cNvSpPr>
          <p:nvPr/>
        </p:nvSpPr>
        <p:spPr bwMode="auto">
          <a:xfrm>
            <a:off x="2209800" y="3124200"/>
            <a:ext cx="777240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SzPct val="43000"/>
            </a:pPr>
            <a:r>
              <a:rPr lang="en-GB" altLang="fr-FR" sz="3200" b="1">
                <a:solidFill>
                  <a:srgbClr val="1F497D"/>
                </a:solidFill>
              </a:rPr>
              <a:t>Blue Green City - Interreg Europe</a:t>
            </a:r>
            <a:br>
              <a:rPr lang="en-GB" altLang="fr-FR" sz="3200" b="1">
                <a:solidFill>
                  <a:srgbClr val="1F497D"/>
                </a:solidFill>
              </a:rPr>
            </a:br>
            <a:endParaRPr lang="en-GB" altLang="fr-FR" sz="3200" b="1">
              <a:solidFill>
                <a:srgbClr val="1F497D"/>
              </a:solidFill>
            </a:endParaRPr>
          </a:p>
          <a:p>
            <a:pPr algn="ctr" defTabSz="449263" fontAlgn="base">
              <a:spcBef>
                <a:spcPct val="0"/>
              </a:spcBef>
              <a:spcAft>
                <a:spcPct val="0"/>
              </a:spcAft>
              <a:buSzPct val="43000"/>
            </a:pPr>
            <a:r>
              <a:rPr lang="en-GB" altLang="fr-FR" sz="2200">
                <a:solidFill>
                  <a:srgbClr val="1F497D"/>
                </a:solidFill>
              </a:rPr>
              <a:t>Métropole Nice Côte d’Azur, </a:t>
            </a:r>
            <a:br>
              <a:rPr lang="en-GB" altLang="fr-FR" sz="2200">
                <a:solidFill>
                  <a:srgbClr val="1F497D"/>
                </a:solidFill>
              </a:rPr>
            </a:br>
            <a:r>
              <a:rPr lang="en-GB" altLang="fr-FR" sz="2200">
                <a:solidFill>
                  <a:srgbClr val="1F497D"/>
                </a:solidFill>
              </a:rPr>
              <a:t>représentée par le Réseau des Villes Euromed </a:t>
            </a:r>
            <a:br>
              <a:rPr lang="en-GB" altLang="fr-FR" sz="2200">
                <a:solidFill>
                  <a:srgbClr val="1F497D"/>
                </a:solidFill>
              </a:rPr>
            </a:br>
            <a:br>
              <a:rPr lang="en-GB" altLang="fr-FR" sz="2200">
                <a:solidFill>
                  <a:srgbClr val="1F497D"/>
                </a:solidFill>
              </a:rPr>
            </a:br>
            <a:r>
              <a:rPr lang="en-GB" altLang="fr-FR" sz="2200">
                <a:solidFill>
                  <a:srgbClr val="1F497D"/>
                </a:solidFill>
              </a:rPr>
              <a:t>Région Piémont</a:t>
            </a:r>
          </a:p>
        </p:txBody>
      </p:sp>
      <p:sp>
        <p:nvSpPr>
          <p:cNvPr id="18437" name="Text Box 4">
            <a:extLst>
              <a:ext uri="{FF2B5EF4-FFF2-40B4-BE49-F238E27FC236}">
                <a16:creationId xmlns:a16="http://schemas.microsoft.com/office/drawing/2014/main" id="{508D2744-EE1E-4C1C-B12D-1AE54706B5A4}"/>
              </a:ext>
            </a:extLst>
          </p:cNvPr>
          <p:cNvSpPr txBox="1">
            <a:spLocks noChangeArrowheads="1"/>
          </p:cNvSpPr>
          <p:nvPr/>
        </p:nvSpPr>
        <p:spPr bwMode="auto">
          <a:xfrm>
            <a:off x="2495551" y="6480175"/>
            <a:ext cx="7415213"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9pPr>
          </a:lstStyle>
          <a:p>
            <a:pPr algn="r" defTabSz="449263" fontAlgn="base">
              <a:spcBef>
                <a:spcPct val="0"/>
              </a:spcBef>
              <a:spcAft>
                <a:spcPct val="0"/>
              </a:spcAft>
              <a:buSzPct val="116000"/>
            </a:pPr>
            <a:r>
              <a:rPr lang="en-GB" altLang="fr-FR" sz="1200">
                <a:solidFill>
                  <a:srgbClr val="7F7F7F"/>
                </a:solidFill>
              </a:rPr>
              <a:t>Forum Nature for City LIFE, 8 octobre 2021, Marseille</a:t>
            </a:r>
          </a:p>
        </p:txBody>
      </p:sp>
      <p:sp>
        <p:nvSpPr>
          <p:cNvPr id="18438" name="Text Box 2">
            <a:extLst>
              <a:ext uri="{FF2B5EF4-FFF2-40B4-BE49-F238E27FC236}">
                <a16:creationId xmlns:a16="http://schemas.microsoft.com/office/drawing/2014/main" id="{1784C814-2039-46BA-B0CF-CC7B93653F48}"/>
              </a:ext>
            </a:extLst>
          </p:cNvPr>
          <p:cNvSpPr txBox="1">
            <a:spLocks noChangeArrowheads="1"/>
          </p:cNvSpPr>
          <p:nvPr/>
        </p:nvSpPr>
        <p:spPr bwMode="auto">
          <a:xfrm>
            <a:off x="2459039" y="6129338"/>
            <a:ext cx="727233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SzPct val="87000"/>
            </a:pPr>
            <a:r>
              <a:rPr lang="fr-FR" altLang="fr-FR">
                <a:solidFill>
                  <a:srgbClr val="000000"/>
                </a:solidFill>
              </a:rPr>
              <a:t>Réseau des Villes Euromed</a:t>
            </a:r>
            <a:r>
              <a:rPr lang="en-GB" altLang="fr-FR">
                <a:solidFill>
                  <a:srgbClr val="000000"/>
                </a:solidFill>
              </a:rPr>
              <a:t>	</a:t>
            </a:r>
            <a:r>
              <a:rPr lang="fr-FR" altLang="fr-FR">
                <a:solidFill>
                  <a:srgbClr val="000000"/>
                </a:solidFill>
              </a:rPr>
              <a:t>Réseau des Villes Euromed	 Région Piémont</a:t>
            </a:r>
            <a:endParaRPr lang="en-GB" altLang="fr-FR">
              <a:solidFill>
                <a:srgbClr val="000000"/>
              </a:solidFill>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872F7B1E-F8AC-4BEB-B145-2E1DFE900CBB}"/>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43000"/>
            </a:pPr>
            <a:r>
              <a:rPr lang="fr-FR" altLang="fr-FR" sz="3200">
                <a:solidFill>
                  <a:srgbClr val="1F497D"/>
                </a:solidFill>
              </a:rPr>
              <a:t>Nature for City LIFE et Blue Green City </a:t>
            </a:r>
          </a:p>
        </p:txBody>
      </p:sp>
      <p:sp>
        <p:nvSpPr>
          <p:cNvPr id="20483" name="Text Box 2">
            <a:extLst>
              <a:ext uri="{FF2B5EF4-FFF2-40B4-BE49-F238E27FC236}">
                <a16:creationId xmlns:a16="http://schemas.microsoft.com/office/drawing/2014/main" id="{FB0893C0-7591-42C7-8220-8A806CF50551}"/>
              </a:ext>
            </a:extLst>
          </p:cNvPr>
          <p:cNvSpPr txBox="1">
            <a:spLocks noChangeArrowheads="1"/>
          </p:cNvSpPr>
          <p:nvPr/>
        </p:nvSpPr>
        <p:spPr bwMode="auto">
          <a:xfrm>
            <a:off x="1981201" y="1368425"/>
            <a:ext cx="8207375" cy="518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marL="1257300" indent="-180975">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lvl="2" defTabSz="449263" fontAlgn="base">
              <a:spcBef>
                <a:spcPts val="475"/>
              </a:spcBef>
              <a:spcAft>
                <a:spcPct val="0"/>
              </a:spcAft>
              <a:buClrTx/>
              <a:buSzPct val="120000"/>
            </a:pPr>
            <a:endParaRPr lang="fr-FR" altLang="fr-FR" sz="2000">
              <a:solidFill>
                <a:srgbClr val="000000"/>
              </a:solidFill>
            </a:endParaRPr>
          </a:p>
          <a:p>
            <a:pPr lvl="2" defTabSz="449263" fontAlgn="base">
              <a:spcBef>
                <a:spcPts val="475"/>
              </a:spcBef>
              <a:spcAft>
                <a:spcPct val="0"/>
              </a:spcAft>
              <a:buClrTx/>
              <a:buSzPct val="120000"/>
            </a:pPr>
            <a:r>
              <a:rPr lang="fr-FR" altLang="fr-FR" sz="2000">
                <a:solidFill>
                  <a:srgbClr val="000000"/>
                </a:solidFill>
              </a:rPr>
              <a:t>Les programmes européens de coopération décentralisée ciblent des problématiques liées au changement climatique, à l’environnement, à la protection de la biodiversité et à l’utilisation rationnelle des ressources.</a:t>
            </a:r>
          </a:p>
          <a:p>
            <a:pPr lvl="2" defTabSz="449263" fontAlgn="base">
              <a:spcBef>
                <a:spcPts val="475"/>
              </a:spcBef>
              <a:spcAft>
                <a:spcPct val="0"/>
              </a:spcAft>
              <a:buClrTx/>
              <a:buSzPct val="120000"/>
            </a:pPr>
            <a:endParaRPr lang="fr-FR" altLang="fr-FR" sz="2000">
              <a:solidFill>
                <a:srgbClr val="000000"/>
              </a:solidFill>
            </a:endParaRPr>
          </a:p>
          <a:p>
            <a:pPr lvl="2" defTabSz="449263" fontAlgn="base">
              <a:spcBef>
                <a:spcPts val="475"/>
              </a:spcBef>
              <a:spcAft>
                <a:spcPct val="0"/>
              </a:spcAft>
              <a:buClrTx/>
              <a:buSzPct val="120000"/>
            </a:pPr>
            <a:r>
              <a:rPr lang="fr-FR" altLang="fr-FR" sz="2000">
                <a:solidFill>
                  <a:srgbClr val="000000"/>
                </a:solidFill>
              </a:rPr>
              <a:t>La Métropole Nice Côte d’Azur, représentant le Réseau des Villes Euromed, est positionnée sur un projet Interreg Europe, Blue Green City, lié aux infrastructures vertes et bleues, qui s’inscrit dans une thématique proche du projet Nature for City LIFE, mené par la Région. </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19EFF636-0C7A-4A78-BA8E-78840C522642}"/>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43000"/>
            </a:pPr>
            <a:r>
              <a:rPr lang="fr-FR" altLang="fr-FR" sz="3200">
                <a:solidFill>
                  <a:srgbClr val="1F497D"/>
                </a:solidFill>
              </a:rPr>
              <a:t>Méthodologie du programme Interreg Europe</a:t>
            </a:r>
          </a:p>
        </p:txBody>
      </p:sp>
      <p:sp>
        <p:nvSpPr>
          <p:cNvPr id="22531" name="Text Box 2">
            <a:extLst>
              <a:ext uri="{FF2B5EF4-FFF2-40B4-BE49-F238E27FC236}">
                <a16:creationId xmlns:a16="http://schemas.microsoft.com/office/drawing/2014/main" id="{F04DC4BC-8A0A-450D-9A28-1E2FD67B374B}"/>
              </a:ext>
            </a:extLst>
          </p:cNvPr>
          <p:cNvSpPr txBox="1">
            <a:spLocks noChangeArrowheads="1"/>
          </p:cNvSpPr>
          <p:nvPr/>
        </p:nvSpPr>
        <p:spPr bwMode="auto">
          <a:xfrm>
            <a:off x="1971676" y="1230314"/>
            <a:ext cx="82073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marL="4572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lvl="1" defTabSz="449263" fontAlgn="base">
              <a:spcBef>
                <a:spcPts val="475"/>
              </a:spcBef>
              <a:spcAft>
                <a:spcPct val="0"/>
              </a:spcAft>
              <a:buClrTx/>
            </a:pPr>
            <a:endParaRPr lang="fr-FR" altLang="fr-FR" sz="2400">
              <a:solidFill>
                <a:srgbClr val="000000"/>
              </a:solidFill>
            </a:endParaRPr>
          </a:p>
          <a:p>
            <a:pPr lvl="1" defTabSz="449263" fontAlgn="base">
              <a:spcBef>
                <a:spcPts val="475"/>
              </a:spcBef>
              <a:spcAft>
                <a:spcPct val="0"/>
              </a:spcAft>
              <a:buClrTx/>
              <a:buSzPct val="120000"/>
            </a:pPr>
            <a:r>
              <a:rPr lang="fr-FR" altLang="fr-FR" sz="2000">
                <a:solidFill>
                  <a:srgbClr val="000000"/>
                </a:solidFill>
              </a:rPr>
              <a:t>Le programme Interreg Europe privilégie les échanges d’expériences entre les partenaires au sein des projets et dans le cadre de plateformes thématiques:</a:t>
            </a:r>
          </a:p>
          <a:p>
            <a:pPr lvl="1" defTabSz="449263" fontAlgn="base">
              <a:spcBef>
                <a:spcPts val="475"/>
              </a:spcBef>
              <a:spcAft>
                <a:spcPct val="0"/>
              </a:spcAft>
              <a:buClrTx/>
              <a:buSzPct val="120000"/>
            </a:pPr>
            <a:endParaRPr lang="fr-FR" altLang="fr-FR" sz="2000">
              <a:solidFill>
                <a:srgbClr val="000000"/>
              </a:solidFill>
            </a:endParaRPr>
          </a:p>
          <a:p>
            <a:pPr lvl="1" defTabSz="449263" fontAlgn="base">
              <a:spcBef>
                <a:spcPts val="475"/>
              </a:spcBef>
              <a:spcAft>
                <a:spcPct val="0"/>
              </a:spcAft>
              <a:buSzPct val="120000"/>
              <a:buFont typeface="Wingdings" panose="05000000000000000000" pitchFamily="2" charset="2"/>
              <a:buChar char=""/>
            </a:pPr>
            <a:r>
              <a:rPr lang="fr-FR" altLang="fr-FR" sz="2000">
                <a:solidFill>
                  <a:srgbClr val="000000"/>
                </a:solidFill>
              </a:rPr>
              <a:t>	“Policy Learning Platform”: capitalisation de bonnes pratiques des politiques régionales de développement.</a:t>
            </a:r>
          </a:p>
          <a:p>
            <a:pPr lvl="1" defTabSz="449263" fontAlgn="base">
              <a:spcBef>
                <a:spcPts val="475"/>
              </a:spcBef>
              <a:spcAft>
                <a:spcPct val="0"/>
              </a:spcAft>
              <a:buClrTx/>
              <a:buSzPct val="120000"/>
            </a:pPr>
            <a:endParaRPr lang="fr-FR" altLang="fr-FR" sz="2000">
              <a:solidFill>
                <a:srgbClr val="000000"/>
              </a:solidFill>
            </a:endParaRPr>
          </a:p>
          <a:p>
            <a:pPr lvl="1" defTabSz="449263" fontAlgn="base">
              <a:spcBef>
                <a:spcPts val="475"/>
              </a:spcBef>
              <a:spcAft>
                <a:spcPct val="0"/>
              </a:spcAft>
              <a:buClrTx/>
              <a:buSzPct val="120000"/>
            </a:pPr>
            <a:r>
              <a:rPr lang="fr-FR" altLang="fr-FR" sz="2000">
                <a:solidFill>
                  <a:srgbClr val="000000"/>
                </a:solidFill>
              </a:rPr>
              <a:t>Cette méthodologie permet au projet Blue Green City d’optimiser la prise en compte des enjeux de la nature en ville en capitalisant sur les retours d’expériences des partenaires en la matière.</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53BB0DF7-7F95-4E50-80DA-C8CEEA42E96D}"/>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43000"/>
            </a:pPr>
            <a:r>
              <a:rPr lang="fr-FR" altLang="fr-FR" sz="3200">
                <a:solidFill>
                  <a:srgbClr val="1F497D"/>
                </a:solidFill>
              </a:rPr>
              <a:t>Le cas du projet Blue Green City</a:t>
            </a:r>
          </a:p>
        </p:txBody>
      </p:sp>
      <p:sp>
        <p:nvSpPr>
          <p:cNvPr id="24579" name="Text Box 2">
            <a:extLst>
              <a:ext uri="{FF2B5EF4-FFF2-40B4-BE49-F238E27FC236}">
                <a16:creationId xmlns:a16="http://schemas.microsoft.com/office/drawing/2014/main" id="{0CC34FCC-FE78-49BA-AFFE-474B4143AAE2}"/>
              </a:ext>
            </a:extLst>
          </p:cNvPr>
          <p:cNvSpPr txBox="1">
            <a:spLocks noChangeArrowheads="1"/>
          </p:cNvSpPr>
          <p:nvPr/>
        </p:nvSpPr>
        <p:spPr bwMode="auto">
          <a:xfrm>
            <a:off x="1971676" y="1230314"/>
            <a:ext cx="82073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marL="4572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lvl="1" defTabSz="449263" fontAlgn="base">
              <a:spcBef>
                <a:spcPts val="475"/>
              </a:spcBef>
              <a:spcAft>
                <a:spcPct val="0"/>
              </a:spcAft>
              <a:buClrTx/>
              <a:buSzPct val="120000"/>
            </a:pPr>
            <a:endParaRPr lang="fr-FR" altLang="fr-FR" sz="2000">
              <a:solidFill>
                <a:srgbClr val="000000"/>
              </a:solidFill>
            </a:endParaRPr>
          </a:p>
          <a:p>
            <a:pPr lvl="1" defTabSz="449263" fontAlgn="base">
              <a:spcBef>
                <a:spcPts val="475"/>
              </a:spcBef>
              <a:spcAft>
                <a:spcPct val="0"/>
              </a:spcAft>
              <a:buClrTx/>
              <a:buSzPct val="120000"/>
            </a:pPr>
            <a:r>
              <a:rPr lang="fr-FR" altLang="fr-FR" sz="2000">
                <a:solidFill>
                  <a:srgbClr val="000000"/>
                </a:solidFill>
              </a:rPr>
              <a:t>Sur la base des échanges de bonnes pratiques avec les partenaires du projet, la Métropole Nice Côte d’Azur doit créer un plan d’action visant à améliorer l’outil de politique régionale choisi, le PO FEDER 2014-2020, en orientant le nouveau PO FEDER 2021-2027 sur 2 points:</a:t>
            </a:r>
          </a:p>
          <a:p>
            <a:pPr lvl="1" defTabSz="449263" fontAlgn="base">
              <a:spcBef>
                <a:spcPts val="475"/>
              </a:spcBef>
              <a:spcAft>
                <a:spcPct val="0"/>
              </a:spcAft>
              <a:buClrTx/>
              <a:buSzPct val="133000"/>
            </a:pPr>
            <a:endParaRPr lang="fr-FR" altLang="fr-FR" sz="1800">
              <a:solidFill>
                <a:srgbClr val="000000"/>
              </a:solidFill>
              <a:latin typeface="Calibri" panose="020F0502020204030204" pitchFamily="34" charset="0"/>
              <a:cs typeface="Calibri" panose="020F0502020204030204" pitchFamily="34" charset="0"/>
            </a:endParaRPr>
          </a:p>
          <a:p>
            <a:pPr lvl="1" defTabSz="449263" fontAlgn="base">
              <a:spcBef>
                <a:spcPts val="475"/>
              </a:spcBef>
              <a:spcAft>
                <a:spcPct val="0"/>
              </a:spcAft>
              <a:buClrTx/>
              <a:buSzPct val="133000"/>
            </a:pPr>
            <a:r>
              <a:rPr lang="fr-FR" altLang="fr-FR" sz="1800">
                <a:solidFill>
                  <a:srgbClr val="000000"/>
                </a:solidFill>
                <a:latin typeface="Calibri" panose="020F0502020204030204" pitchFamily="34" charset="0"/>
                <a:cs typeface="Calibri" panose="020F0502020204030204" pitchFamily="34" charset="0"/>
              </a:rPr>
              <a:t>Objectif Spécifique (OSp 2.4): « Favorisant l’adaptation au changement climatique, la prévention, des risques et la résilience face aux catastrophes »</a:t>
            </a:r>
          </a:p>
          <a:p>
            <a:pPr lvl="1" defTabSz="449263" fontAlgn="base">
              <a:spcBef>
                <a:spcPts val="475"/>
              </a:spcBef>
              <a:spcAft>
                <a:spcPct val="0"/>
              </a:spcAft>
              <a:buClrTx/>
              <a:buSzPct val="133000"/>
            </a:pPr>
            <a:endParaRPr lang="fr-FR" altLang="fr-FR" sz="1800">
              <a:solidFill>
                <a:srgbClr val="000000"/>
              </a:solidFill>
              <a:latin typeface="Calibri" panose="020F0502020204030204" pitchFamily="34" charset="0"/>
              <a:cs typeface="Calibri" panose="020F0502020204030204" pitchFamily="34" charset="0"/>
            </a:endParaRPr>
          </a:p>
          <a:p>
            <a:pPr lvl="1" defTabSz="449263" fontAlgn="base">
              <a:spcBef>
                <a:spcPts val="475"/>
              </a:spcBef>
              <a:spcAft>
                <a:spcPct val="0"/>
              </a:spcAft>
              <a:buClrTx/>
              <a:buSzPct val="133000"/>
            </a:pPr>
            <a:r>
              <a:rPr lang="fr-FR" altLang="fr-FR" sz="1800">
                <a:solidFill>
                  <a:srgbClr val="000000"/>
                </a:solidFill>
                <a:latin typeface="Calibri" panose="020F0502020204030204" pitchFamily="34" charset="0"/>
                <a:cs typeface="Calibri" panose="020F0502020204030204" pitchFamily="34" charset="0"/>
              </a:rPr>
              <a:t>Objectif Spécifique (OSp 5.1): « Prenant des mesures en faveur d’un développement social, économique, et environnemental intégré, du patrimoine culturel et de la sécurité dans les zones urbaines » </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a:extLst>
              <a:ext uri="{FF2B5EF4-FFF2-40B4-BE49-F238E27FC236}">
                <a16:creationId xmlns:a16="http://schemas.microsoft.com/office/drawing/2014/main" id="{4B640BCB-A2A5-4C58-9128-1105DDFC1AE8}"/>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43000"/>
            </a:pPr>
            <a:r>
              <a:rPr lang="fr-FR" altLang="fr-FR" sz="3200">
                <a:solidFill>
                  <a:srgbClr val="1F497D"/>
                </a:solidFill>
              </a:rPr>
              <a:t>Le cas du projet Blue Green City</a:t>
            </a:r>
          </a:p>
        </p:txBody>
      </p:sp>
      <p:sp>
        <p:nvSpPr>
          <p:cNvPr id="26627" name="Text Box 2">
            <a:extLst>
              <a:ext uri="{FF2B5EF4-FFF2-40B4-BE49-F238E27FC236}">
                <a16:creationId xmlns:a16="http://schemas.microsoft.com/office/drawing/2014/main" id="{E0BCB3CC-91AA-451B-AD59-E96A880437A2}"/>
              </a:ext>
            </a:extLst>
          </p:cNvPr>
          <p:cNvSpPr txBox="1">
            <a:spLocks noChangeArrowheads="1"/>
          </p:cNvSpPr>
          <p:nvPr/>
        </p:nvSpPr>
        <p:spPr bwMode="auto">
          <a:xfrm>
            <a:off x="1971676" y="1230314"/>
            <a:ext cx="82073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marL="4572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lvl="1" defTabSz="449263" fontAlgn="base">
              <a:spcBef>
                <a:spcPts val="475"/>
              </a:spcBef>
              <a:spcAft>
                <a:spcPct val="0"/>
              </a:spcAft>
              <a:buClrTx/>
            </a:pPr>
            <a:endParaRPr lang="fr-FR" altLang="fr-FR" sz="2400">
              <a:solidFill>
                <a:srgbClr val="000000"/>
              </a:solidFill>
            </a:endParaRPr>
          </a:p>
          <a:p>
            <a:pPr lvl="1" defTabSz="449263" fontAlgn="base">
              <a:spcBef>
                <a:spcPts val="475"/>
              </a:spcBef>
              <a:spcAft>
                <a:spcPct val="0"/>
              </a:spcAft>
              <a:buClrTx/>
            </a:pPr>
            <a:r>
              <a:rPr lang="fr-FR" altLang="fr-FR" sz="2400">
                <a:solidFill>
                  <a:srgbClr val="000000"/>
                </a:solidFill>
              </a:rPr>
              <a:t>Opportunités:</a:t>
            </a:r>
          </a:p>
          <a:p>
            <a:pPr lvl="1" defTabSz="449263" fontAlgn="base">
              <a:spcBef>
                <a:spcPts val="475"/>
              </a:spcBef>
              <a:spcAft>
                <a:spcPct val="0"/>
              </a:spcAft>
              <a:buClrTx/>
            </a:pPr>
            <a:endParaRPr lang="fr-FR" altLang="fr-FR" sz="2400">
              <a:solidFill>
                <a:srgbClr val="000000"/>
              </a:solidFill>
            </a:endParaRPr>
          </a:p>
          <a:p>
            <a:pPr lvl="1" defTabSz="449263" fontAlgn="base">
              <a:spcBef>
                <a:spcPts val="475"/>
              </a:spcBef>
              <a:spcAft>
                <a:spcPct val="0"/>
              </a:spcAft>
              <a:buClrTx/>
              <a:buSzPct val="120000"/>
            </a:pPr>
            <a:r>
              <a:rPr lang="fr-FR" altLang="fr-FR" sz="2000">
                <a:solidFill>
                  <a:srgbClr val="000000"/>
                </a:solidFill>
              </a:rPr>
              <a:t>Promotion de l’utilisation des solutions fondées sur la nature (SFN) pour:</a:t>
            </a:r>
          </a:p>
          <a:p>
            <a:pPr lvl="1" defTabSz="449263" fontAlgn="base">
              <a:spcBef>
                <a:spcPts val="475"/>
              </a:spcBef>
              <a:spcAft>
                <a:spcPct val="0"/>
              </a:spcAft>
              <a:buSzPct val="120000"/>
              <a:buFont typeface="Arial" panose="020B0604020202020204" pitchFamily="34" charset="0"/>
              <a:buChar char="-"/>
            </a:pPr>
            <a:r>
              <a:rPr lang="fr-FR" altLang="fr-FR" sz="2000">
                <a:solidFill>
                  <a:srgbClr val="000000"/>
                </a:solidFill>
              </a:rPr>
              <a:t>lutter contre les risques naturels dans la Région,</a:t>
            </a:r>
          </a:p>
          <a:p>
            <a:pPr lvl="1" defTabSz="449263" fontAlgn="base">
              <a:spcBef>
                <a:spcPts val="475"/>
              </a:spcBef>
              <a:spcAft>
                <a:spcPct val="0"/>
              </a:spcAft>
              <a:buSzPct val="120000"/>
              <a:buFont typeface="Arial" panose="020B0604020202020204" pitchFamily="34" charset="0"/>
              <a:buChar char="-"/>
            </a:pPr>
            <a:r>
              <a:rPr lang="fr-FR" altLang="fr-FR" sz="2000">
                <a:solidFill>
                  <a:srgbClr val="000000"/>
                </a:solidFill>
              </a:rPr>
              <a:t>augmenter la résilience du territoire face au changement climatique,</a:t>
            </a:r>
          </a:p>
          <a:p>
            <a:pPr lvl="1" defTabSz="449263" fontAlgn="base">
              <a:spcBef>
                <a:spcPts val="475"/>
              </a:spcBef>
              <a:spcAft>
                <a:spcPct val="0"/>
              </a:spcAft>
              <a:buSzPct val="120000"/>
              <a:buFont typeface="Arial" panose="020B0604020202020204" pitchFamily="34" charset="0"/>
              <a:buChar char="-"/>
            </a:pPr>
            <a:r>
              <a:rPr lang="fr-FR" altLang="fr-FR" sz="2000">
                <a:solidFill>
                  <a:srgbClr val="000000"/>
                </a:solidFill>
              </a:rPr>
              <a:t>permettre à la Région de soutenir des projets répondant également aux enjeux de préservation de la biodiversité.</a:t>
            </a:r>
          </a:p>
          <a:p>
            <a:pPr lvl="1" defTabSz="449263" fontAlgn="base">
              <a:spcBef>
                <a:spcPts val="475"/>
              </a:spcBef>
              <a:spcAft>
                <a:spcPct val="0"/>
              </a:spcAft>
              <a:buClrTx/>
              <a:buSzPct val="120000"/>
            </a:pPr>
            <a:endParaRPr lang="fr-FR" altLang="fr-FR" sz="200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a:extLst>
              <a:ext uri="{FF2B5EF4-FFF2-40B4-BE49-F238E27FC236}">
                <a16:creationId xmlns:a16="http://schemas.microsoft.com/office/drawing/2014/main" id="{362F00EE-B4D3-4398-9509-746624FCC241}"/>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43000"/>
            </a:pPr>
            <a:r>
              <a:rPr lang="fr-FR" altLang="fr-FR" sz="3200">
                <a:solidFill>
                  <a:srgbClr val="1F497D"/>
                </a:solidFill>
              </a:rPr>
              <a:t>Le cas du projet Blue Green City</a:t>
            </a:r>
          </a:p>
        </p:txBody>
      </p:sp>
      <p:sp>
        <p:nvSpPr>
          <p:cNvPr id="28675" name="Text Box 2">
            <a:extLst>
              <a:ext uri="{FF2B5EF4-FFF2-40B4-BE49-F238E27FC236}">
                <a16:creationId xmlns:a16="http://schemas.microsoft.com/office/drawing/2014/main" id="{B87159FD-7D42-42F0-BFD7-17ADFA53C7E3}"/>
              </a:ext>
            </a:extLst>
          </p:cNvPr>
          <p:cNvSpPr txBox="1">
            <a:spLocks noChangeArrowheads="1"/>
          </p:cNvSpPr>
          <p:nvPr/>
        </p:nvSpPr>
        <p:spPr bwMode="auto">
          <a:xfrm>
            <a:off x="1971676" y="1230314"/>
            <a:ext cx="82073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marL="4572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lvl="1" defTabSz="449263" fontAlgn="base">
              <a:spcBef>
                <a:spcPts val="475"/>
              </a:spcBef>
              <a:spcAft>
                <a:spcPct val="0"/>
              </a:spcAft>
              <a:buClrTx/>
            </a:pPr>
            <a:r>
              <a:rPr lang="fr-FR" altLang="fr-FR" sz="2400">
                <a:solidFill>
                  <a:srgbClr val="000000"/>
                </a:solidFill>
              </a:rPr>
              <a:t>Retours d’expériences de partenaires de Blue Green City pour orienter la réflexion de la Métropole Nice Côte d’Azur :</a:t>
            </a:r>
          </a:p>
          <a:p>
            <a:pPr lvl="1" defTabSz="449263" fontAlgn="base">
              <a:spcBef>
                <a:spcPts val="475"/>
              </a:spcBef>
              <a:spcAft>
                <a:spcPct val="0"/>
              </a:spcAft>
              <a:buClrTx/>
            </a:pPr>
            <a:endParaRPr lang="fr-FR" altLang="fr-FR" sz="2400">
              <a:solidFill>
                <a:srgbClr val="000000"/>
              </a:solidFill>
            </a:endParaRPr>
          </a:p>
          <a:p>
            <a:pPr lvl="1" defTabSz="449263" fontAlgn="base">
              <a:spcBef>
                <a:spcPts val="475"/>
              </a:spcBef>
              <a:spcAft>
                <a:spcPct val="0"/>
              </a:spcAft>
              <a:buSzPct val="120000"/>
              <a:buFont typeface="Arial" panose="020B0604020202020204" pitchFamily="34" charset="0"/>
              <a:buChar char="-"/>
            </a:pPr>
            <a:r>
              <a:rPr lang="fr-FR" altLang="fr-FR" sz="2000">
                <a:solidFill>
                  <a:srgbClr val="000000"/>
                </a:solidFill>
              </a:rPr>
              <a:t>Région Piémont (Italie), projet « LOS_DAMA !», planification durable pour le territoire,</a:t>
            </a:r>
          </a:p>
          <a:p>
            <a:pPr lvl="1" defTabSz="449263" fontAlgn="base">
              <a:spcBef>
                <a:spcPts val="475"/>
              </a:spcBef>
              <a:spcAft>
                <a:spcPct val="0"/>
              </a:spcAft>
              <a:buClrTx/>
              <a:buSzPct val="120000"/>
            </a:pPr>
            <a:endParaRPr lang="fr-FR" altLang="fr-FR" sz="2000">
              <a:solidFill>
                <a:srgbClr val="000000"/>
              </a:solidFill>
            </a:endParaRPr>
          </a:p>
          <a:p>
            <a:pPr lvl="1" defTabSz="449263" fontAlgn="base">
              <a:spcBef>
                <a:spcPts val="475"/>
              </a:spcBef>
              <a:spcAft>
                <a:spcPct val="0"/>
              </a:spcAft>
              <a:buSzPct val="120000"/>
              <a:buFont typeface="Arial" panose="020B0604020202020204" pitchFamily="34" charset="0"/>
              <a:buChar char="-"/>
            </a:pPr>
            <a:r>
              <a:rPr lang="fr-FR" altLang="fr-FR" sz="2000">
                <a:solidFill>
                  <a:srgbClr val="000000"/>
                </a:solidFill>
              </a:rPr>
              <a:t>Ville de Växjö (Suède), intégration des services écosystémiques à chaque étape de la planification urbaine,</a:t>
            </a:r>
          </a:p>
          <a:p>
            <a:pPr lvl="1" defTabSz="449263" fontAlgn="base">
              <a:spcBef>
                <a:spcPts val="475"/>
              </a:spcBef>
              <a:spcAft>
                <a:spcPct val="0"/>
              </a:spcAft>
              <a:buClrTx/>
              <a:buSzPct val="120000"/>
            </a:pPr>
            <a:endParaRPr lang="fr-FR" altLang="fr-FR" sz="2000">
              <a:solidFill>
                <a:srgbClr val="000000"/>
              </a:solidFill>
            </a:endParaRPr>
          </a:p>
          <a:p>
            <a:pPr lvl="1" defTabSz="449263" fontAlgn="base">
              <a:spcBef>
                <a:spcPts val="475"/>
              </a:spcBef>
              <a:spcAft>
                <a:spcPct val="0"/>
              </a:spcAft>
              <a:buSzPct val="120000"/>
              <a:buFont typeface="Arial" panose="020B0604020202020204" pitchFamily="34" charset="0"/>
              <a:buChar char="-"/>
            </a:pPr>
            <a:r>
              <a:rPr lang="fr-FR" altLang="fr-FR" sz="2000">
                <a:solidFill>
                  <a:srgbClr val="000000"/>
                </a:solidFill>
              </a:rPr>
              <a:t>Ville d’Ingolstadt (Allemagne), prise en compte de la présence d’animaux sauvages dans la conception des espaces publics (« </a:t>
            </a:r>
            <a:r>
              <a:rPr lang="fr-FR" altLang="fr-FR" sz="2000" i="1">
                <a:solidFill>
                  <a:srgbClr val="000000"/>
                </a:solidFill>
              </a:rPr>
              <a:t>animal-aided design </a:t>
            </a:r>
            <a:r>
              <a:rPr lang="fr-FR" altLang="fr-FR" sz="2000">
                <a:solidFill>
                  <a:srgbClr val="000000"/>
                </a:solidFill>
              </a:rPr>
              <a:t>»).</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072AF9AB-72FF-43AB-A700-710B67AF8537}"/>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50000"/>
            </a:pPr>
            <a:r>
              <a:rPr lang="fr-FR" altLang="fr-FR" sz="2800">
                <a:solidFill>
                  <a:srgbClr val="1F497D"/>
                </a:solidFill>
              </a:rPr>
              <a:t>Le cas du projet Blue Green City -</a:t>
            </a:r>
            <a:br>
              <a:rPr lang="fr-FR" altLang="fr-FR" sz="2800">
                <a:solidFill>
                  <a:srgbClr val="1F497D"/>
                </a:solidFill>
              </a:rPr>
            </a:br>
            <a:r>
              <a:rPr lang="fr-FR" altLang="fr-FR" sz="2800">
                <a:solidFill>
                  <a:srgbClr val="1F497D"/>
                </a:solidFill>
              </a:rPr>
              <a:t>Retour d’expérience de la Région Piémont</a:t>
            </a:r>
          </a:p>
        </p:txBody>
      </p:sp>
      <p:sp>
        <p:nvSpPr>
          <p:cNvPr id="30723" name="Text Box 2">
            <a:extLst>
              <a:ext uri="{FF2B5EF4-FFF2-40B4-BE49-F238E27FC236}">
                <a16:creationId xmlns:a16="http://schemas.microsoft.com/office/drawing/2014/main" id="{A5F983F2-A5E8-4C5E-A8B5-881228130A67}"/>
              </a:ext>
            </a:extLst>
          </p:cNvPr>
          <p:cNvSpPr txBox="1">
            <a:spLocks noChangeArrowheads="1"/>
          </p:cNvSpPr>
          <p:nvPr/>
        </p:nvSpPr>
        <p:spPr bwMode="auto">
          <a:xfrm>
            <a:off x="2027238" y="1296988"/>
            <a:ext cx="5688012" cy="295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endParaRPr lang="fr-FR" altLang="fr-FR" sz="2000" b="1">
              <a:solidFill>
                <a:srgbClr val="000000"/>
              </a:solidFill>
            </a:endParaRPr>
          </a:p>
          <a:p>
            <a:pPr defTabSz="449263" eaLnBrk="0" fontAlgn="base" hangingPunct="0">
              <a:spcBef>
                <a:spcPct val="0"/>
              </a:spcBef>
              <a:spcAft>
                <a:spcPct val="0"/>
              </a:spcAft>
              <a:buClrTx/>
            </a:pPr>
            <a:r>
              <a:rPr lang="fr-FR" altLang="fr-FR" sz="1800" b="1">
                <a:solidFill>
                  <a:srgbClr val="000000"/>
                </a:solidFill>
              </a:rPr>
              <a:t>1 - Stratégie régionale de développement durable (10 juin 2021)</a:t>
            </a:r>
          </a:p>
          <a:p>
            <a:pPr algn="just" defTabSz="449263" eaLnBrk="0" fontAlgn="base" hangingPunct="0">
              <a:spcBef>
                <a:spcPct val="0"/>
              </a:spcBef>
              <a:spcAft>
                <a:spcPct val="0"/>
              </a:spcAft>
              <a:buClrTx/>
            </a:pPr>
            <a:r>
              <a:rPr lang="fr-FR" altLang="fr-FR" sz="1800">
                <a:solidFill>
                  <a:srgbClr val="000000"/>
                </a:solidFill>
              </a:rPr>
              <a:t>Pour atteindre les objectifs de durabilité de l'Agenda 2030 et de la Stratégie nationale.</a:t>
            </a: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p:txBody>
      </p:sp>
      <p:pic>
        <p:nvPicPr>
          <p:cNvPr id="30724" name="Picture 3">
            <a:extLst>
              <a:ext uri="{FF2B5EF4-FFF2-40B4-BE49-F238E27FC236}">
                <a16:creationId xmlns:a16="http://schemas.microsoft.com/office/drawing/2014/main" id="{D921C404-E2F1-4D94-96BC-B390031F2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1385889"/>
            <a:ext cx="2413000" cy="1709737"/>
          </a:xfrm>
          <a:prstGeom prst="rect">
            <a:avLst/>
          </a:prstGeom>
          <a:noFill/>
          <a:ln w="18000">
            <a:solidFill>
              <a:srgbClr val="666666"/>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Text Box 4">
            <a:extLst>
              <a:ext uri="{FF2B5EF4-FFF2-40B4-BE49-F238E27FC236}">
                <a16:creationId xmlns:a16="http://schemas.microsoft.com/office/drawing/2014/main" id="{8D3831D6-11EC-4637-B443-6B024C8CA699}"/>
              </a:ext>
            </a:extLst>
          </p:cNvPr>
          <p:cNvSpPr txBox="1">
            <a:spLocks noChangeArrowheads="1"/>
          </p:cNvSpPr>
          <p:nvPr/>
        </p:nvSpPr>
        <p:spPr bwMode="auto">
          <a:xfrm>
            <a:off x="2027239" y="2916239"/>
            <a:ext cx="5616575"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800" b="1">
                <a:solidFill>
                  <a:srgbClr val="000000"/>
                </a:solidFill>
              </a:rPr>
              <a:t>2- Stratégie régionale sur le changement climatique (définition en cours)</a:t>
            </a:r>
          </a:p>
          <a:p>
            <a:pPr defTabSz="449263" eaLnBrk="0" fontAlgn="base" hangingPunct="0">
              <a:spcBef>
                <a:spcPct val="0"/>
              </a:spcBef>
              <a:spcAft>
                <a:spcPct val="0"/>
              </a:spcAft>
              <a:buClrTx/>
            </a:pPr>
            <a:r>
              <a:rPr lang="fr-FR" altLang="fr-FR" sz="1800">
                <a:solidFill>
                  <a:srgbClr val="000000"/>
                </a:solidFill>
              </a:rPr>
              <a:t>Pour atteindre l’objectif 13 de l'Agenda 2030 pour le développement durable : « Lutte contre le changement climatique »)</a:t>
            </a:r>
          </a:p>
        </p:txBody>
      </p:sp>
      <p:sp>
        <p:nvSpPr>
          <p:cNvPr id="30726" name="Text Box 5">
            <a:extLst>
              <a:ext uri="{FF2B5EF4-FFF2-40B4-BE49-F238E27FC236}">
                <a16:creationId xmlns:a16="http://schemas.microsoft.com/office/drawing/2014/main" id="{E92F059F-87B2-42C0-82A7-F9E091233382}"/>
              </a:ext>
            </a:extLst>
          </p:cNvPr>
          <p:cNvSpPr txBox="1">
            <a:spLocks noChangeArrowheads="1"/>
          </p:cNvSpPr>
          <p:nvPr/>
        </p:nvSpPr>
        <p:spPr bwMode="auto">
          <a:xfrm>
            <a:off x="1990725" y="1235075"/>
            <a:ext cx="7920038"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pPr>
            <a:r>
              <a:rPr lang="fr-FR" altLang="fr-FR" sz="2000">
                <a:solidFill>
                  <a:srgbClr val="1F497D"/>
                </a:solidFill>
              </a:rPr>
              <a:t>Dynamique en cours dans la Région Piémont</a:t>
            </a:r>
          </a:p>
        </p:txBody>
      </p:sp>
      <p:pic>
        <p:nvPicPr>
          <p:cNvPr id="30727" name="Picture 6">
            <a:extLst>
              <a:ext uri="{FF2B5EF4-FFF2-40B4-BE49-F238E27FC236}">
                <a16:creationId xmlns:a16="http://schemas.microsoft.com/office/drawing/2014/main" id="{2851FEDF-6DDA-4DF1-9CB6-8B7846BA0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3232150"/>
            <a:ext cx="2386012" cy="1339850"/>
          </a:xfrm>
          <a:prstGeom prst="rect">
            <a:avLst/>
          </a:prstGeom>
          <a:noFill/>
          <a:ln w="18000">
            <a:solidFill>
              <a:srgbClr val="666666"/>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8" name="Text Box 7">
            <a:extLst>
              <a:ext uri="{FF2B5EF4-FFF2-40B4-BE49-F238E27FC236}">
                <a16:creationId xmlns:a16="http://schemas.microsoft.com/office/drawing/2014/main" id="{8AC56EAE-3983-4E58-A3B8-C0C6C91A75B5}"/>
              </a:ext>
            </a:extLst>
          </p:cNvPr>
          <p:cNvSpPr txBox="1">
            <a:spLocks noChangeArrowheads="1"/>
          </p:cNvSpPr>
          <p:nvPr/>
        </p:nvSpPr>
        <p:spPr bwMode="auto">
          <a:xfrm>
            <a:off x="2100264" y="5876926"/>
            <a:ext cx="77755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800" b="1">
                <a:solidFill>
                  <a:srgbClr val="000000"/>
                </a:solidFill>
              </a:rPr>
              <a:t>4 - PO FEDER 2021-2027) ( définition en cours)</a:t>
            </a:r>
          </a:p>
        </p:txBody>
      </p:sp>
      <p:sp>
        <p:nvSpPr>
          <p:cNvPr id="30729" name="Text Box 8">
            <a:extLst>
              <a:ext uri="{FF2B5EF4-FFF2-40B4-BE49-F238E27FC236}">
                <a16:creationId xmlns:a16="http://schemas.microsoft.com/office/drawing/2014/main" id="{A5D7F3F4-87EC-4555-BD6B-06A7C86F4409}"/>
              </a:ext>
            </a:extLst>
          </p:cNvPr>
          <p:cNvSpPr txBox="1">
            <a:spLocks noChangeArrowheads="1"/>
          </p:cNvSpPr>
          <p:nvPr/>
        </p:nvSpPr>
        <p:spPr bwMode="auto">
          <a:xfrm>
            <a:off x="2100264" y="4652963"/>
            <a:ext cx="77755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800" b="1">
                <a:solidFill>
                  <a:srgbClr val="000000"/>
                </a:solidFill>
              </a:rPr>
              <a:t>3 - Nouvelle loi regional d'urbanisme et du management territorial  ( définition en cours)</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EBDFFB4-EFA1-4CC3-A10B-89F3B6F3A9F1}"/>
              </a:ext>
            </a:extLst>
          </p:cNvPr>
          <p:cNvSpPr/>
          <p:nvPr/>
        </p:nvSpPr>
        <p:spPr>
          <a:xfrm>
            <a:off x="830425" y="1566898"/>
            <a:ext cx="9423918" cy="341150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6" name="Ellipse 5">
            <a:extLst>
              <a:ext uri="{FF2B5EF4-FFF2-40B4-BE49-F238E27FC236}">
                <a16:creationId xmlns:a16="http://schemas.microsoft.com/office/drawing/2014/main" id="{A0BBA1E3-247E-4608-988E-B2F4B9FCC4E6}"/>
              </a:ext>
            </a:extLst>
          </p:cNvPr>
          <p:cNvSpPr/>
          <p:nvPr/>
        </p:nvSpPr>
        <p:spPr>
          <a:xfrm>
            <a:off x="1345423" y="1870484"/>
            <a:ext cx="1152000" cy="115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10" name="Ellipse 9">
            <a:extLst>
              <a:ext uri="{FF2B5EF4-FFF2-40B4-BE49-F238E27FC236}">
                <a16:creationId xmlns:a16="http://schemas.microsoft.com/office/drawing/2014/main" id="{217D98D0-2086-4D6C-98A3-1176430765D4}"/>
              </a:ext>
            </a:extLst>
          </p:cNvPr>
          <p:cNvSpPr/>
          <p:nvPr/>
        </p:nvSpPr>
        <p:spPr>
          <a:xfrm>
            <a:off x="1345423" y="3460827"/>
            <a:ext cx="1152000" cy="115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8" name="Titre 1">
            <a:extLst>
              <a:ext uri="{FF2B5EF4-FFF2-40B4-BE49-F238E27FC236}">
                <a16:creationId xmlns:a16="http://schemas.microsoft.com/office/drawing/2014/main" id="{D23CC0F0-8409-4720-8CDF-EB88EE2C2879}"/>
              </a:ext>
            </a:extLst>
          </p:cNvPr>
          <p:cNvSpPr txBox="1">
            <a:spLocks/>
          </p:cNvSpPr>
          <p:nvPr/>
        </p:nvSpPr>
        <p:spPr>
          <a:xfrm>
            <a:off x="274320" y="115281"/>
            <a:ext cx="8788400" cy="11683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dirty="0">
                <a:ln>
                  <a:noFill/>
                </a:ln>
                <a:solidFill>
                  <a:srgbClr val="005AFF"/>
                </a:solidFill>
                <a:effectLst/>
                <a:uLnTx/>
                <a:uFillTx/>
                <a:latin typeface="CloneRoundedLatn-Sb"/>
                <a:ea typeface="+mj-ea"/>
                <a:cs typeface="+mj-cs"/>
              </a:rPr>
              <a:t> </a:t>
            </a:r>
            <a:r>
              <a:rPr kumimoji="0" lang="fr-FR" sz="3200" b="1" i="0" u="none" strike="noStrike" kern="1200" cap="none" spc="0" normalizeH="0" baseline="0" noProof="0" dirty="0">
                <a:ln>
                  <a:noFill/>
                </a:ln>
                <a:solidFill>
                  <a:srgbClr val="005AFF"/>
                </a:solidFill>
                <a:effectLst/>
                <a:uLnTx/>
                <a:uFillTx/>
                <a:latin typeface="CloneRoundedLatn-Sb"/>
                <a:ea typeface="+mj-ea"/>
                <a:cs typeface="+mj-cs"/>
              </a:rPr>
              <a:t>Stratégies et Politiques de l’UE (1)</a:t>
            </a:r>
            <a:r>
              <a:rPr kumimoji="0" lang="fr-FR" sz="3200" b="0" i="0" u="none" strike="noStrike" kern="1200" cap="none" spc="0" normalizeH="0" baseline="0" noProof="0" dirty="0">
                <a:ln>
                  <a:noFill/>
                </a:ln>
                <a:solidFill>
                  <a:srgbClr val="005AFF"/>
                </a:solidFill>
                <a:effectLst/>
                <a:uLnTx/>
                <a:uFillTx/>
                <a:latin typeface="CloneRoundedLatn-Sb"/>
                <a:ea typeface="+mj-ea"/>
                <a:cs typeface="+mj-cs"/>
              </a:rPr>
              <a:t>: de l’adaptation au changement climatique et infrastructures vertes… </a:t>
            </a:r>
          </a:p>
        </p:txBody>
      </p:sp>
      <p:sp>
        <p:nvSpPr>
          <p:cNvPr id="9" name="Espace réservé du contenu 2">
            <a:extLst>
              <a:ext uri="{FF2B5EF4-FFF2-40B4-BE49-F238E27FC236}">
                <a16:creationId xmlns:a16="http://schemas.microsoft.com/office/drawing/2014/main" id="{6A4DB871-0677-4477-A8D9-DD1E95BDD373}"/>
              </a:ext>
            </a:extLst>
          </p:cNvPr>
          <p:cNvSpPr txBox="1">
            <a:spLocks/>
          </p:cNvSpPr>
          <p:nvPr/>
        </p:nvSpPr>
        <p:spPr>
          <a:xfrm>
            <a:off x="2771986" y="1566898"/>
            <a:ext cx="7342858" cy="3411502"/>
          </a:xfrm>
          <a:prstGeom prst="rect">
            <a:avLst/>
          </a:prstGeom>
          <a:no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endParaRPr kumimoji="0" lang="fr-FR" sz="1600" b="1" i="0" u="none" strike="noStrike" kern="1200" cap="none" spc="0" normalizeH="0" baseline="0" noProof="0" dirty="0">
              <a:ln>
                <a:noFill/>
              </a:ln>
              <a:solidFill>
                <a:srgbClr val="70AD47"/>
              </a:solidFill>
              <a:effectLst/>
              <a:uLnTx/>
              <a:uFillTx/>
              <a:latin typeface="CloneRoundedLatn-Rg"/>
              <a:ea typeface="+mn-ea"/>
              <a:cs typeface="+mn-cs"/>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r-FR" sz="1600" b="1" i="0" u="none" strike="noStrike" kern="1200" cap="none" spc="0" normalizeH="0" baseline="0" noProof="0" dirty="0">
                <a:ln>
                  <a:noFill/>
                </a:ln>
                <a:solidFill>
                  <a:srgbClr val="70AD47"/>
                </a:solidFill>
                <a:effectLst/>
                <a:uLnTx/>
                <a:uFillTx/>
                <a:latin typeface="CloneRoundedLatn-Rg"/>
                <a:ea typeface="+mn-ea"/>
                <a:cs typeface="+mn-cs"/>
              </a:rPr>
              <a:t>Livre blanc « Adaptation au changement climatique » (2009)  </a:t>
            </a:r>
          </a:p>
          <a:p>
            <a:pPr marL="630238" marR="0" lvl="0" indent="-366713"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Prise en compte de la nécessité de mesures d’adaptation en plus des (traditionnelles) mesures d’atténuation. </a:t>
            </a:r>
          </a:p>
          <a:p>
            <a:pPr marL="630238" marR="0" lvl="0" indent="-366713"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Définition EU « </a:t>
            </a:r>
            <a:r>
              <a:rPr kumimoji="0" lang="fr-FR" sz="1400" b="1"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adaptation au changement climatique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4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Stratégies, initiatives et mesures visant à réduire la vulnérabilité des systèmes naturels et humains contre les effets présents et attendus des changements climatiques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t>
            </a:r>
          </a:p>
          <a:p>
            <a:pPr marL="630238" marR="0" lvl="0" indent="-366713"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Ouverture Plateforme en ligne européenne consacrée à l’adaptation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hlinkClick r:id="rId3">
                  <a:extLst>
                    <a:ext uri="{A12FA001-AC4F-418D-AE19-62706E023703}">
                      <ahyp:hlinkClr xmlns:ahyp="http://schemas.microsoft.com/office/drawing/2018/hyperlinkcolor" val="tx"/>
                    </a:ext>
                  </a:extLst>
                </a:hlinkClick>
              </a:rPr>
              <a:t>Climate-ADAPT</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(2012): échange informations et base de données pays, régions, villes.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rgbClr val="70AD47"/>
              </a:solidFill>
              <a:effectLst/>
              <a:uLnTx/>
              <a:uFillTx/>
              <a:latin typeface="CloneRoundedLatn-Rg"/>
              <a:ea typeface="+mn-ea"/>
              <a:cs typeface="+mn-cs"/>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fr-FR" sz="1600" b="1" i="0" u="none" strike="noStrike" kern="1200" cap="none" spc="0" normalizeH="0" baseline="0" noProof="0" dirty="0">
                <a:ln>
                  <a:noFill/>
                </a:ln>
                <a:solidFill>
                  <a:srgbClr val="70AD47"/>
                </a:solidFill>
                <a:effectLst/>
                <a:uLnTx/>
                <a:uFillTx/>
                <a:latin typeface="CloneRoundedLatn-Rg"/>
                <a:ea typeface="+mn-ea"/>
                <a:cs typeface="+mn-cs"/>
              </a:rPr>
              <a:t>Stratégie de l’UE en matière d’infrastructures vertes (2013)</a:t>
            </a:r>
            <a:endParaRPr kumimoji="0" lang="fr-FR" sz="1600" b="0" i="0" u="none" strike="noStrike" kern="1200" cap="none" spc="0" normalizeH="0" baseline="0" noProof="0" dirty="0">
              <a:ln>
                <a:noFill/>
              </a:ln>
              <a:solidFill>
                <a:srgbClr val="70AD47"/>
              </a:solidFill>
              <a:effectLst/>
              <a:uLnTx/>
              <a:uFillTx/>
              <a:latin typeface="CloneRoundedLatn-Rg"/>
              <a:ea typeface="+mn-ea"/>
              <a:cs typeface="+mn-cs"/>
            </a:endParaRPr>
          </a:p>
          <a:p>
            <a:pPr marL="630238" marR="0" lvl="0" indent="-366713"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Objectifs</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intégrer infrastructures vertes dans tous domaines d’actions de l’UE pour rétablir la santé des écosystèmes ; permettre aux espèces de prospérer dans leur habitat naturel; interconnecter les zones naturelles et développer un réseau transeuropéen d’infrastructures vertes en Europe (RTE-IV). </a:t>
            </a:r>
            <a:endPar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endParaRPr>
          </a:p>
          <a:p>
            <a:pPr marL="630238" marR="0" lvl="0" indent="-366713"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Définition « Infrastructures verte »: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4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Réseau planifié de manière stratégique de zones naturelles/semi-naturelles présentant d’autres caractéristiques environnementales, conçu et géré pour fournir un large éventail de services écosystémiques dans les milieux terrestres, aquatiques, côtiers, marins, en milieu rural, urbain, protégé (ex: Natura 2000) ou non »: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solutions en harmonie avec la nature » // génie civil; « vert-bleu » // « gris ».  </a:t>
            </a:r>
            <a:endParaRPr kumimoji="0" lang="fr-FR" sz="1400" b="0"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00000"/>
              </a:solidFill>
              <a:effectLst/>
              <a:uLnTx/>
              <a:uFillTx/>
              <a:latin typeface="CloneRoundedLatn-Rg"/>
              <a:ea typeface="+mn-ea"/>
              <a:cs typeface="+mn-cs"/>
            </a:endParaRPr>
          </a:p>
        </p:txBody>
      </p:sp>
      <p:pic>
        <p:nvPicPr>
          <p:cNvPr id="3" name="Graphique 2" descr="Ampoule">
            <a:extLst>
              <a:ext uri="{FF2B5EF4-FFF2-40B4-BE49-F238E27FC236}">
                <a16:creationId xmlns:a16="http://schemas.microsoft.com/office/drawing/2014/main" id="{4D37DC9F-C793-4762-822E-8C5B68BD80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4223" y="3579627"/>
            <a:ext cx="914400" cy="914400"/>
          </a:xfrm>
          <a:prstGeom prst="rect">
            <a:avLst/>
          </a:prstGeom>
        </p:spPr>
      </p:pic>
      <p:pic>
        <p:nvPicPr>
          <p:cNvPr id="5" name="Graphique 4" descr="Livre fermé">
            <a:extLst>
              <a:ext uri="{FF2B5EF4-FFF2-40B4-BE49-F238E27FC236}">
                <a16:creationId xmlns:a16="http://schemas.microsoft.com/office/drawing/2014/main" id="{EEDC76EA-9E74-4375-AFF9-577C4311C0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4223" y="1989284"/>
            <a:ext cx="914400" cy="914400"/>
          </a:xfrm>
          <a:prstGeom prst="rect">
            <a:avLst/>
          </a:prstGeom>
        </p:spPr>
      </p:pic>
    </p:spTree>
    <p:extLst>
      <p:ext uri="{BB962C8B-B14F-4D97-AF65-F5344CB8AC3E}">
        <p14:creationId xmlns:p14="http://schemas.microsoft.com/office/powerpoint/2010/main" val="3500418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1172CACB-B960-4425-B75A-3675C4792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88" t="23566" r="28047" b="14381"/>
          <a:stretch>
            <a:fillRect/>
          </a:stretch>
        </p:blipFill>
        <p:spPr bwMode="auto">
          <a:xfrm>
            <a:off x="2100264" y="3995738"/>
            <a:ext cx="3525837" cy="2197100"/>
          </a:xfrm>
          <a:prstGeom prst="rect">
            <a:avLst/>
          </a:prstGeom>
          <a:noFill/>
          <a:ln>
            <a:noFill/>
          </a:ln>
          <a:effectLst/>
          <a:extLst>
            <a:ext uri="{909E8E84-426E-40DD-AFC4-6F175D3DCCD1}">
              <a14:hiddenFill xmlns:a14="http://schemas.microsoft.com/office/drawing/2010/main">
                <a:blipFill dpi="0" rotWithShape="0">
                  <a:blip/>
                  <a:srcRect l="15988" t="23566" r="28047" b="1438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2">
            <a:extLst>
              <a:ext uri="{FF2B5EF4-FFF2-40B4-BE49-F238E27FC236}">
                <a16:creationId xmlns:a16="http://schemas.microsoft.com/office/drawing/2014/main" id="{CF5600D5-A78F-47AB-83A4-0B6AB701B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1489" y="2247900"/>
            <a:ext cx="2071687" cy="2071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Text Box 3">
            <a:extLst>
              <a:ext uri="{FF2B5EF4-FFF2-40B4-BE49-F238E27FC236}">
                <a16:creationId xmlns:a16="http://schemas.microsoft.com/office/drawing/2014/main" id="{B4684851-838B-4B88-81DE-66949C7917CC}"/>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50000"/>
            </a:pPr>
            <a:r>
              <a:rPr lang="fr-FR" altLang="fr-FR" sz="2800">
                <a:solidFill>
                  <a:srgbClr val="1F497D"/>
                </a:solidFill>
              </a:rPr>
              <a:t>Le cas du projet Blue Green City -</a:t>
            </a:r>
            <a:br>
              <a:rPr lang="fr-FR" altLang="fr-FR" sz="2800">
                <a:solidFill>
                  <a:srgbClr val="1F497D"/>
                </a:solidFill>
              </a:rPr>
            </a:br>
            <a:r>
              <a:rPr lang="fr-FR" altLang="fr-FR" sz="2800">
                <a:solidFill>
                  <a:srgbClr val="1F497D"/>
                </a:solidFill>
              </a:rPr>
              <a:t>Retour d’expérience de la Région Piémont</a:t>
            </a:r>
          </a:p>
        </p:txBody>
      </p:sp>
      <p:sp>
        <p:nvSpPr>
          <p:cNvPr id="32773" name="Text Box 4">
            <a:extLst>
              <a:ext uri="{FF2B5EF4-FFF2-40B4-BE49-F238E27FC236}">
                <a16:creationId xmlns:a16="http://schemas.microsoft.com/office/drawing/2014/main" id="{E94346DB-E9E8-40EB-9AC8-B5C87D442CA4}"/>
              </a:ext>
            </a:extLst>
          </p:cNvPr>
          <p:cNvSpPr txBox="1">
            <a:spLocks noChangeArrowheads="1"/>
          </p:cNvSpPr>
          <p:nvPr/>
        </p:nvSpPr>
        <p:spPr bwMode="auto">
          <a:xfrm>
            <a:off x="2063750" y="2879725"/>
            <a:ext cx="687705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800">
                <a:solidFill>
                  <a:srgbClr val="000000"/>
                </a:solidFill>
              </a:rPr>
              <a:t>PO FEDER 2007-2013 :</a:t>
            </a:r>
          </a:p>
          <a:p>
            <a:pPr defTabSz="449263" eaLnBrk="0" fontAlgn="base" hangingPunct="0">
              <a:spcBef>
                <a:spcPct val="0"/>
              </a:spcBef>
              <a:spcAft>
                <a:spcPct val="0"/>
              </a:spcAft>
              <a:buClrTx/>
            </a:pPr>
            <a:r>
              <a:rPr lang="fr-FR" altLang="fr-FR" sz="1800">
                <a:solidFill>
                  <a:srgbClr val="000000"/>
                </a:solidFill>
              </a:rPr>
              <a:t>18 projets réalisés dans 38 communes, 11 millions d'euros.</a:t>
            </a:r>
          </a:p>
        </p:txBody>
      </p:sp>
      <p:sp>
        <p:nvSpPr>
          <p:cNvPr id="32774" name="Text Box 5">
            <a:extLst>
              <a:ext uri="{FF2B5EF4-FFF2-40B4-BE49-F238E27FC236}">
                <a16:creationId xmlns:a16="http://schemas.microsoft.com/office/drawing/2014/main" id="{24A15095-9A67-47E2-B019-8A398DCF8434}"/>
              </a:ext>
            </a:extLst>
          </p:cNvPr>
          <p:cNvSpPr txBox="1">
            <a:spLocks noChangeArrowheads="1"/>
          </p:cNvSpPr>
          <p:nvPr/>
        </p:nvSpPr>
        <p:spPr bwMode="auto">
          <a:xfrm>
            <a:off x="5999163" y="3743325"/>
            <a:ext cx="4379912" cy="283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800">
                <a:solidFill>
                  <a:srgbClr val="000000"/>
                </a:solidFill>
              </a:rPr>
              <a:t>- nouveaux espaces verts pour la métropole</a:t>
            </a:r>
          </a:p>
          <a:p>
            <a:pPr defTabSz="449263" eaLnBrk="0" fontAlgn="base" hangingPunct="0">
              <a:spcBef>
                <a:spcPct val="0"/>
              </a:spcBef>
              <a:spcAft>
                <a:spcPct val="0"/>
              </a:spcAft>
              <a:buClrTx/>
            </a:pPr>
            <a:r>
              <a:rPr lang="fr-FR" altLang="fr-FR" sz="1800">
                <a:solidFill>
                  <a:srgbClr val="000000"/>
                </a:solidFill>
              </a:rPr>
              <a:t>- nouvelles infrastructures de services, centres d'hébergement</a:t>
            </a:r>
          </a:p>
          <a:p>
            <a:pPr defTabSz="449263" eaLnBrk="0" fontAlgn="base" hangingPunct="0">
              <a:spcBef>
                <a:spcPct val="0"/>
              </a:spcBef>
              <a:spcAft>
                <a:spcPct val="0"/>
              </a:spcAft>
              <a:buClrTx/>
            </a:pPr>
            <a:r>
              <a:rPr lang="fr-FR" altLang="fr-FR" sz="1800">
                <a:solidFill>
                  <a:srgbClr val="000000"/>
                </a:solidFill>
              </a:rPr>
              <a:t>- interventions pour recomposer le tissu écologique</a:t>
            </a:r>
          </a:p>
          <a:p>
            <a:pPr defTabSz="449263" eaLnBrk="0" fontAlgn="base" hangingPunct="0">
              <a:spcBef>
                <a:spcPct val="0"/>
              </a:spcBef>
              <a:spcAft>
                <a:spcPct val="0"/>
              </a:spcAft>
              <a:buClrTx/>
            </a:pPr>
            <a:r>
              <a:rPr lang="fr-FR" altLang="fr-FR" sz="1800">
                <a:solidFill>
                  <a:srgbClr val="000000"/>
                </a:solidFill>
              </a:rPr>
              <a:t>- qualification du système d'espaces verts périurbains</a:t>
            </a:r>
          </a:p>
        </p:txBody>
      </p:sp>
      <p:sp>
        <p:nvSpPr>
          <p:cNvPr id="32775" name="Text Box 6">
            <a:extLst>
              <a:ext uri="{FF2B5EF4-FFF2-40B4-BE49-F238E27FC236}">
                <a16:creationId xmlns:a16="http://schemas.microsoft.com/office/drawing/2014/main" id="{79AA5B0D-C22D-4EB8-B3AA-67CB327C6BC9}"/>
              </a:ext>
            </a:extLst>
          </p:cNvPr>
          <p:cNvSpPr txBox="1">
            <a:spLocks noChangeArrowheads="1"/>
          </p:cNvSpPr>
          <p:nvPr/>
        </p:nvSpPr>
        <p:spPr bwMode="auto">
          <a:xfrm>
            <a:off x="2027238" y="1908176"/>
            <a:ext cx="82804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800">
                <a:solidFill>
                  <a:srgbClr val="000000"/>
                </a:solidFill>
              </a:rPr>
              <a:t>Le territoire de Corona Verde s'étend de la ville de Turin à 93 autres municipalités de la zone métropolitaine, avec une extension de près de 165 000 hectares et une population d'environ 1 800 000 habitants.</a:t>
            </a:r>
          </a:p>
        </p:txBody>
      </p:sp>
      <p:sp>
        <p:nvSpPr>
          <p:cNvPr id="32776" name="Text Box 7">
            <a:extLst>
              <a:ext uri="{FF2B5EF4-FFF2-40B4-BE49-F238E27FC236}">
                <a16:creationId xmlns:a16="http://schemas.microsoft.com/office/drawing/2014/main" id="{95833111-3F3D-4DBC-A28B-BA911FD029EB}"/>
              </a:ext>
            </a:extLst>
          </p:cNvPr>
          <p:cNvSpPr txBox="1">
            <a:spLocks noChangeArrowheads="1"/>
          </p:cNvSpPr>
          <p:nvPr/>
        </p:nvSpPr>
        <p:spPr bwMode="auto">
          <a:xfrm>
            <a:off x="2027239" y="1223964"/>
            <a:ext cx="7920037"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pPr>
            <a:r>
              <a:rPr lang="fr-FR" altLang="fr-FR" sz="2000" b="1">
                <a:solidFill>
                  <a:srgbClr val="1F497D"/>
                </a:solidFill>
              </a:rPr>
              <a:t>Nos expériences à partager : Projet stratégique Corona Verde</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6866" name="Group 1">
            <a:extLst>
              <a:ext uri="{FF2B5EF4-FFF2-40B4-BE49-F238E27FC236}">
                <a16:creationId xmlns:a16="http://schemas.microsoft.com/office/drawing/2014/main" id="{6AB48AD9-1571-4491-BB47-333974BBD2CE}"/>
              </a:ext>
            </a:extLst>
          </p:cNvPr>
          <p:cNvGrpSpPr>
            <a:grpSpLocks/>
          </p:cNvGrpSpPr>
          <p:nvPr/>
        </p:nvGrpSpPr>
        <p:grpSpPr bwMode="auto">
          <a:xfrm>
            <a:off x="1530350" y="1298575"/>
            <a:ext cx="8809038" cy="4400550"/>
            <a:chOff x="4" y="818"/>
            <a:chExt cx="5549" cy="2772"/>
          </a:xfrm>
        </p:grpSpPr>
        <p:grpSp>
          <p:nvGrpSpPr>
            <p:cNvPr id="36870" name="Group 2">
              <a:extLst>
                <a:ext uri="{FF2B5EF4-FFF2-40B4-BE49-F238E27FC236}">
                  <a16:creationId xmlns:a16="http://schemas.microsoft.com/office/drawing/2014/main" id="{C66FE170-BAEE-45B5-B0CA-64B43BDC9925}"/>
                </a:ext>
              </a:extLst>
            </p:cNvPr>
            <p:cNvGrpSpPr>
              <a:grpSpLocks/>
            </p:cNvGrpSpPr>
            <p:nvPr/>
          </p:nvGrpSpPr>
          <p:grpSpPr bwMode="auto">
            <a:xfrm>
              <a:off x="4" y="818"/>
              <a:ext cx="5549" cy="2772"/>
              <a:chOff x="4" y="818"/>
              <a:chExt cx="5549" cy="2772"/>
            </a:xfrm>
          </p:grpSpPr>
          <p:pic>
            <p:nvPicPr>
              <p:cNvPr id="36872" name="Picture 3">
                <a:extLst>
                  <a:ext uri="{FF2B5EF4-FFF2-40B4-BE49-F238E27FC236}">
                    <a16:creationId xmlns:a16="http://schemas.microsoft.com/office/drawing/2014/main" id="{2A4AC723-ED83-4CBD-922B-7166724C6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818"/>
                <a:ext cx="5303" cy="27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3" name="Line 4">
                <a:extLst>
                  <a:ext uri="{FF2B5EF4-FFF2-40B4-BE49-F238E27FC236}">
                    <a16:creationId xmlns:a16="http://schemas.microsoft.com/office/drawing/2014/main" id="{964BE823-0C31-410D-A168-D7FE69E1C150}"/>
                  </a:ext>
                </a:extLst>
              </p:cNvPr>
              <p:cNvSpPr>
                <a:spLocks noChangeShapeType="1"/>
              </p:cNvSpPr>
              <p:nvPr/>
            </p:nvSpPr>
            <p:spPr bwMode="auto">
              <a:xfrm>
                <a:off x="1225" y="2006"/>
                <a:ext cx="1136" cy="508"/>
              </a:xfrm>
              <a:prstGeom prst="line">
                <a:avLst/>
              </a:prstGeom>
              <a:noFill/>
              <a:ln w="18000">
                <a:solidFill>
                  <a:srgbClr val="FF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874" name="Line 5">
                <a:extLst>
                  <a:ext uri="{FF2B5EF4-FFF2-40B4-BE49-F238E27FC236}">
                    <a16:creationId xmlns:a16="http://schemas.microsoft.com/office/drawing/2014/main" id="{8E0AE28A-D253-4B3C-9BF1-9CF7AB284B46}"/>
                  </a:ext>
                </a:extLst>
              </p:cNvPr>
              <p:cNvSpPr>
                <a:spLocks noChangeShapeType="1"/>
              </p:cNvSpPr>
              <p:nvPr/>
            </p:nvSpPr>
            <p:spPr bwMode="auto">
              <a:xfrm flipH="1">
                <a:off x="2583" y="2245"/>
                <a:ext cx="184" cy="224"/>
              </a:xfrm>
              <a:prstGeom prst="line">
                <a:avLst/>
              </a:prstGeom>
              <a:noFill/>
              <a:ln w="18000">
                <a:solidFill>
                  <a:srgbClr val="FF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875" name="Line 6">
                <a:extLst>
                  <a:ext uri="{FF2B5EF4-FFF2-40B4-BE49-F238E27FC236}">
                    <a16:creationId xmlns:a16="http://schemas.microsoft.com/office/drawing/2014/main" id="{AF1BD47B-7205-4160-9879-F28C46C906EB}"/>
                  </a:ext>
                </a:extLst>
              </p:cNvPr>
              <p:cNvSpPr>
                <a:spLocks noChangeShapeType="1"/>
              </p:cNvSpPr>
              <p:nvPr/>
            </p:nvSpPr>
            <p:spPr bwMode="auto">
              <a:xfrm flipH="1">
                <a:off x="2492" y="1565"/>
                <a:ext cx="547" cy="859"/>
              </a:xfrm>
              <a:prstGeom prst="line">
                <a:avLst/>
              </a:prstGeom>
              <a:noFill/>
              <a:ln w="18000">
                <a:solidFill>
                  <a:srgbClr val="FF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876" name="Text Box 7">
                <a:extLst>
                  <a:ext uri="{FF2B5EF4-FFF2-40B4-BE49-F238E27FC236}">
                    <a16:creationId xmlns:a16="http://schemas.microsoft.com/office/drawing/2014/main" id="{0DF65545-EC70-43CA-B21E-8832C1CA57A1}"/>
                  </a:ext>
                </a:extLst>
              </p:cNvPr>
              <p:cNvSpPr txBox="1">
                <a:spLocks noChangeArrowheads="1"/>
              </p:cNvSpPr>
              <p:nvPr/>
            </p:nvSpPr>
            <p:spPr bwMode="auto">
              <a:xfrm>
                <a:off x="2449" y="2608"/>
                <a:ext cx="768" cy="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Regione Piemonte</a:t>
                </a:r>
              </a:p>
            </p:txBody>
          </p:sp>
          <p:sp>
            <p:nvSpPr>
              <p:cNvPr id="36877" name="Text Box 8">
                <a:extLst>
                  <a:ext uri="{FF2B5EF4-FFF2-40B4-BE49-F238E27FC236}">
                    <a16:creationId xmlns:a16="http://schemas.microsoft.com/office/drawing/2014/main" id="{35BA8D1A-7B2C-437E-8D1A-8AC315C771D4}"/>
                  </a:ext>
                </a:extLst>
              </p:cNvPr>
              <p:cNvSpPr txBox="1">
                <a:spLocks noChangeArrowheads="1"/>
              </p:cNvSpPr>
              <p:nvPr/>
            </p:nvSpPr>
            <p:spPr bwMode="auto">
              <a:xfrm>
                <a:off x="65" y="1479"/>
                <a:ext cx="2265"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5900" indent="-212725">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215900" marR="0" lvl="0" indent="-212725" algn="l" defTabSz="449263" rtl="0" eaLnBrk="0" fontAlgn="base" latinLnBrk="0" hangingPunct="0">
                  <a:lnSpc>
                    <a:spcPct val="100000"/>
                  </a:lnSpc>
                  <a:spcBef>
                    <a:spcPct val="0"/>
                  </a:spcBef>
                  <a:spcAft>
                    <a:spcPct val="0"/>
                  </a:spcAft>
                  <a:buClrTx/>
                  <a:buSzPct val="45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Création d'un </a:t>
                </a: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"cookbook" </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par IBV et NBS.</a:t>
                </a:r>
              </a:p>
              <a:p>
                <a:pPr marL="215900" marR="0" lvl="0" indent="-212725" algn="l" defTabSz="449263" rtl="0" eaLnBrk="0" fontAlgn="base" latinLnBrk="0" hangingPunct="0">
                  <a:lnSpc>
                    <a:spcPct val="100000"/>
                  </a:lnSpc>
                  <a:spcBef>
                    <a:spcPct val="0"/>
                  </a:spcBef>
                  <a:spcAft>
                    <a:spcPct val="0"/>
                  </a:spcAft>
                  <a:buClrTx/>
                  <a:buSzPct val="45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Regional </a:t>
                </a: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Spatial &amp; Economic Strategy </a:t>
                </a:r>
              </a:p>
            </p:txBody>
          </p:sp>
          <p:sp>
            <p:nvSpPr>
              <p:cNvPr id="36878" name="Text Box 9">
                <a:extLst>
                  <a:ext uri="{FF2B5EF4-FFF2-40B4-BE49-F238E27FC236}">
                    <a16:creationId xmlns:a16="http://schemas.microsoft.com/office/drawing/2014/main" id="{D2173B75-7E66-4F4C-A2C4-3B3ACA46B767}"/>
                  </a:ext>
                </a:extLst>
              </p:cNvPr>
              <p:cNvSpPr txBox="1">
                <a:spLocks noChangeArrowheads="1"/>
              </p:cNvSpPr>
              <p:nvPr/>
            </p:nvSpPr>
            <p:spPr bwMode="auto">
              <a:xfrm>
                <a:off x="4" y="2336"/>
                <a:ext cx="1944" cy="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5900" indent="-212725">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215900" marR="0" lvl="0" indent="-212725" algn="l" defTabSz="449263" rtl="0" eaLnBrk="0" fontAlgn="base" latinLnBrk="0" hangingPunct="0">
                  <a:lnSpc>
                    <a:spcPct val="100000"/>
                  </a:lnSpc>
                  <a:spcBef>
                    <a:spcPct val="0"/>
                  </a:spcBef>
                  <a:spcAft>
                    <a:spcPct val="0"/>
                  </a:spcAft>
                  <a:buClrTx/>
                  <a:buSzPct val="45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Stratégie territoriale pour l’</a:t>
                </a: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atténuation </a:t>
                </a:r>
              </a:p>
              <a:p>
                <a:pPr marL="215900" marR="0" lvl="0" indent="-212725" algn="l" defTabSz="449263" rtl="0" eaLnBrk="0" fontAlgn="base" latinLnBrk="0" hangingPunct="0">
                  <a:lnSpc>
                    <a:spcPct val="100000"/>
                  </a:lnSpc>
                  <a:spcBef>
                    <a:spcPct val="0"/>
                  </a:spcBef>
                  <a:spcAft>
                    <a:spcPct val="0"/>
                  </a:spcAft>
                  <a:buClrTx/>
                  <a:buSzPct val="45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 la pollution lumineuse</a:t>
                </a:r>
              </a:p>
            </p:txBody>
          </p:sp>
          <p:sp>
            <p:nvSpPr>
              <p:cNvPr id="36879" name="Text Box 10">
                <a:extLst>
                  <a:ext uri="{FF2B5EF4-FFF2-40B4-BE49-F238E27FC236}">
                    <a16:creationId xmlns:a16="http://schemas.microsoft.com/office/drawing/2014/main" id="{2584AD92-56A8-4D0A-A38C-69EE498CAED5}"/>
                  </a:ext>
                </a:extLst>
              </p:cNvPr>
              <p:cNvSpPr txBox="1">
                <a:spLocks noChangeArrowheads="1"/>
              </p:cNvSpPr>
              <p:nvPr/>
            </p:nvSpPr>
            <p:spPr bwMode="auto">
              <a:xfrm>
                <a:off x="3385" y="1881"/>
                <a:ext cx="2129" cy="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Animal-Aided Design</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pour inclure la présence d'animaux sauvages dans le processus de planification, de sorte qu'ils fassent partie intégrante de la conception.</a:t>
                </a:r>
              </a:p>
            </p:txBody>
          </p:sp>
          <p:sp>
            <p:nvSpPr>
              <p:cNvPr id="36880" name="Text Box 11">
                <a:extLst>
                  <a:ext uri="{FF2B5EF4-FFF2-40B4-BE49-F238E27FC236}">
                    <a16:creationId xmlns:a16="http://schemas.microsoft.com/office/drawing/2014/main" id="{2E102244-B1CB-4F7C-8ECB-4B28E0C33C00}"/>
                  </a:ext>
                </a:extLst>
              </p:cNvPr>
              <p:cNvSpPr txBox="1">
                <a:spLocks noChangeArrowheads="1"/>
              </p:cNvSpPr>
              <p:nvPr/>
            </p:nvSpPr>
            <p:spPr bwMode="auto">
              <a:xfrm>
                <a:off x="3764" y="1228"/>
                <a:ext cx="1789"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Planifiez comment </a:t>
                </a: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intégrer les services écosystémiques</a:t>
                </a:r>
                <a:r>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dans le processus d'aménagement du territoire. </a:t>
                </a:r>
              </a:p>
            </p:txBody>
          </p:sp>
          <p:sp>
            <p:nvSpPr>
              <p:cNvPr id="36881" name="Rectangle 12">
                <a:extLst>
                  <a:ext uri="{FF2B5EF4-FFF2-40B4-BE49-F238E27FC236}">
                    <a16:creationId xmlns:a16="http://schemas.microsoft.com/office/drawing/2014/main" id="{0F66078D-CF51-46CA-91FA-A1610B8C4CE2}"/>
                  </a:ext>
                </a:extLst>
              </p:cNvPr>
              <p:cNvSpPr>
                <a:spLocks noChangeArrowheads="1"/>
              </p:cNvSpPr>
              <p:nvPr/>
            </p:nvSpPr>
            <p:spPr bwMode="auto">
              <a:xfrm>
                <a:off x="1451" y="2540"/>
                <a:ext cx="904" cy="133"/>
              </a:xfrm>
              <a:prstGeom prst="rect">
                <a:avLst/>
              </a:prstGeom>
              <a:noFill/>
              <a:ln w="18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882" name="Rectangle 13">
                <a:extLst>
                  <a:ext uri="{FF2B5EF4-FFF2-40B4-BE49-F238E27FC236}">
                    <a16:creationId xmlns:a16="http://schemas.microsoft.com/office/drawing/2014/main" id="{9D01470B-DFC0-4501-BC7E-E0FAA0ECDCF6}"/>
                  </a:ext>
                </a:extLst>
              </p:cNvPr>
              <p:cNvSpPr>
                <a:spLocks noChangeArrowheads="1"/>
              </p:cNvSpPr>
              <p:nvPr/>
            </p:nvSpPr>
            <p:spPr bwMode="auto">
              <a:xfrm>
                <a:off x="227" y="1814"/>
                <a:ext cx="949" cy="133"/>
              </a:xfrm>
              <a:prstGeom prst="rect">
                <a:avLst/>
              </a:prstGeom>
              <a:noFill/>
              <a:ln w="18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883" name="Rectangle 14">
                <a:extLst>
                  <a:ext uri="{FF2B5EF4-FFF2-40B4-BE49-F238E27FC236}">
                    <a16:creationId xmlns:a16="http://schemas.microsoft.com/office/drawing/2014/main" id="{B5B35E14-95D8-45E4-B2CB-4F5290912AA4}"/>
                  </a:ext>
                </a:extLst>
              </p:cNvPr>
              <p:cNvSpPr>
                <a:spLocks noChangeArrowheads="1"/>
              </p:cNvSpPr>
              <p:nvPr/>
            </p:nvSpPr>
            <p:spPr bwMode="auto">
              <a:xfrm>
                <a:off x="2789" y="2109"/>
                <a:ext cx="587" cy="133"/>
              </a:xfrm>
              <a:prstGeom prst="rect">
                <a:avLst/>
              </a:prstGeom>
              <a:noFill/>
              <a:ln w="18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6871" name="Rectangle 15">
              <a:extLst>
                <a:ext uri="{FF2B5EF4-FFF2-40B4-BE49-F238E27FC236}">
                  <a16:creationId xmlns:a16="http://schemas.microsoft.com/office/drawing/2014/main" id="{9B777575-4F1B-49A8-8E1D-FEC2EB7C9D74}"/>
                </a:ext>
              </a:extLst>
            </p:cNvPr>
            <p:cNvSpPr>
              <a:spLocks noChangeArrowheads="1"/>
            </p:cNvSpPr>
            <p:nvPr/>
          </p:nvSpPr>
          <p:spPr bwMode="auto">
            <a:xfrm>
              <a:off x="3084" y="1429"/>
              <a:ext cx="677" cy="133"/>
            </a:xfrm>
            <a:prstGeom prst="rect">
              <a:avLst/>
            </a:prstGeom>
            <a:noFill/>
            <a:ln w="18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6867" name="Text Box 16">
            <a:extLst>
              <a:ext uri="{FF2B5EF4-FFF2-40B4-BE49-F238E27FC236}">
                <a16:creationId xmlns:a16="http://schemas.microsoft.com/office/drawing/2014/main" id="{BE8396B1-0E87-4E31-87DC-F490DCC2E0E5}"/>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l" defTabSz="449263" rtl="0" eaLnBrk="1" fontAlgn="base" latinLnBrk="0" hangingPunct="1">
              <a:lnSpc>
                <a:spcPct val="100000"/>
              </a:lnSpc>
              <a:spcBef>
                <a:spcPct val="0"/>
              </a:spcBef>
              <a:spcAft>
                <a:spcPct val="0"/>
              </a:spcAft>
              <a:buClrTx/>
              <a:buSzPct val="5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r>
              <a:rPr kumimoji="0" lang="fr-FR" altLang="fr-FR" sz="28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Le cas du projet Blue Green City -</a:t>
            </a:r>
            <a:br>
              <a:rPr kumimoji="0" lang="fr-FR" altLang="fr-FR" sz="28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br>
            <a:r>
              <a:rPr kumimoji="0" lang="fr-FR" altLang="fr-FR" sz="28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Retour d’expérience de la Région Piémont</a:t>
            </a:r>
          </a:p>
        </p:txBody>
      </p:sp>
      <p:sp>
        <p:nvSpPr>
          <p:cNvPr id="36868" name="Text Box 17">
            <a:extLst>
              <a:ext uri="{FF2B5EF4-FFF2-40B4-BE49-F238E27FC236}">
                <a16:creationId xmlns:a16="http://schemas.microsoft.com/office/drawing/2014/main" id="{0AE422EC-2F8B-49DA-97B9-ADED5FCABED0}"/>
              </a:ext>
            </a:extLst>
          </p:cNvPr>
          <p:cNvSpPr txBox="1">
            <a:spLocks noChangeArrowheads="1"/>
          </p:cNvSpPr>
          <p:nvPr/>
        </p:nvSpPr>
        <p:spPr bwMode="auto">
          <a:xfrm>
            <a:off x="2076450" y="1387476"/>
            <a:ext cx="7983538" cy="721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a:pPr>
            <a:endPar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9" name="Text Box 18">
            <a:extLst>
              <a:ext uri="{FF2B5EF4-FFF2-40B4-BE49-F238E27FC236}">
                <a16:creationId xmlns:a16="http://schemas.microsoft.com/office/drawing/2014/main" id="{D98CDBF2-ADFE-49AD-A93B-7D0BD0B85601}"/>
              </a:ext>
            </a:extLst>
          </p:cNvPr>
          <p:cNvSpPr txBox="1">
            <a:spLocks noChangeArrowheads="1"/>
          </p:cNvSpPr>
          <p:nvPr/>
        </p:nvSpPr>
        <p:spPr bwMode="auto">
          <a:xfrm>
            <a:off x="1849439" y="4843463"/>
            <a:ext cx="8531225" cy="228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 D'ACTION : le défi des 2 prochaines années du projet</a:t>
            </a: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Inclusion du sujet Infrastructures vertes et bleues dans le PO FEDER 2021-2027</a:t>
            </a: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Adoption de lignes directrices regional pour la planification durable des infrastructures vertes et bleues et des services écosystémiques</a:t>
            </a:r>
          </a:p>
          <a:p>
            <a:pPr marL="0" marR="0" lvl="0" indent="0" algn="l" defTabSz="449263" rtl="0" eaLnBrk="0" fontAlgn="base" latinLnBrk="0" hangingPunct="0">
              <a:lnSpc>
                <a:spcPct val="100000"/>
              </a:lnSpc>
              <a:spcBef>
                <a:spcPct val="0"/>
              </a:spcBef>
              <a:spcAft>
                <a:spcPct val="0"/>
              </a:spcAft>
              <a:buClrTx/>
              <a:buSzPct val="100000"/>
              <a:buFont typeface="Times New Roman" panose="02020603050405020304" pitchFamily="18" charset="0"/>
              <a:buNone/>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a:pPr>
            <a:r>
              <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Inclusion des Infrastructures Vertes Bleues dans les outils de planification de la legge Région Piémont au niveau supra-municipal</a:t>
            </a:r>
          </a:p>
        </p:txBody>
      </p:sp>
    </p:spTree>
    <p:extLst>
      <p:ext uri="{BB962C8B-B14F-4D97-AF65-F5344CB8AC3E}">
        <p14:creationId xmlns:p14="http://schemas.microsoft.com/office/powerpoint/2010/main" val="73239785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B7D81069-4CF2-4259-9744-BBD3E401D3E9}"/>
              </a:ext>
            </a:extLst>
          </p:cNvPr>
          <p:cNvSpPr txBox="1">
            <a:spLocks noChangeArrowheads="1"/>
          </p:cNvSpPr>
          <p:nvPr/>
        </p:nvSpPr>
        <p:spPr bwMode="auto">
          <a:xfrm>
            <a:off x="1981200" y="431801"/>
            <a:ext cx="8229600"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50000"/>
            </a:pPr>
            <a:r>
              <a:rPr lang="fr-FR" altLang="fr-FR" sz="2800">
                <a:solidFill>
                  <a:srgbClr val="1F497D"/>
                </a:solidFill>
              </a:rPr>
              <a:t>Le cas du projet Blue Green City -</a:t>
            </a:r>
            <a:br>
              <a:rPr lang="fr-FR" altLang="fr-FR" sz="2800">
                <a:solidFill>
                  <a:srgbClr val="1F497D"/>
                </a:solidFill>
              </a:rPr>
            </a:br>
            <a:r>
              <a:rPr lang="fr-FR" altLang="fr-FR" sz="2800">
                <a:solidFill>
                  <a:srgbClr val="1F497D"/>
                </a:solidFill>
              </a:rPr>
              <a:t>Retour d’expérience de la Région Piémont</a:t>
            </a:r>
          </a:p>
        </p:txBody>
      </p:sp>
      <p:sp>
        <p:nvSpPr>
          <p:cNvPr id="34819" name="Text Box 2">
            <a:extLst>
              <a:ext uri="{FF2B5EF4-FFF2-40B4-BE49-F238E27FC236}">
                <a16:creationId xmlns:a16="http://schemas.microsoft.com/office/drawing/2014/main" id="{B4460D7F-BDCD-4A56-8327-3A4C56E0828A}"/>
              </a:ext>
            </a:extLst>
          </p:cNvPr>
          <p:cNvSpPr txBox="1">
            <a:spLocks noChangeArrowheads="1"/>
          </p:cNvSpPr>
          <p:nvPr/>
        </p:nvSpPr>
        <p:spPr bwMode="auto">
          <a:xfrm>
            <a:off x="1971676" y="654050"/>
            <a:ext cx="8207375" cy="518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endParaRPr lang="fr-FR" altLang="fr-FR" sz="2000" b="1">
              <a:solidFill>
                <a:srgbClr val="000000"/>
              </a:solidFill>
            </a:endParaRPr>
          </a:p>
          <a:p>
            <a:pPr defTabSz="449263" eaLnBrk="0" fontAlgn="base" hangingPunct="0">
              <a:spcBef>
                <a:spcPct val="0"/>
              </a:spcBef>
              <a:spcAft>
                <a:spcPct val="0"/>
              </a:spcAft>
              <a:buClrTx/>
            </a:pPr>
            <a:endParaRPr lang="fr-FR" altLang="fr-FR" sz="2000" b="1">
              <a:solidFill>
                <a:srgbClr val="000000"/>
              </a:solidFill>
            </a:endParaRPr>
          </a:p>
          <a:p>
            <a:pPr defTabSz="449263" eaLnBrk="0" fontAlgn="base" hangingPunct="0">
              <a:spcBef>
                <a:spcPct val="0"/>
              </a:spcBef>
              <a:spcAft>
                <a:spcPct val="0"/>
              </a:spcAft>
              <a:buClrTx/>
            </a:pPr>
            <a:endParaRPr lang="fr-FR" altLang="fr-FR" sz="2000" b="1">
              <a:solidFill>
                <a:srgbClr val="000000"/>
              </a:solidFill>
            </a:endParaRPr>
          </a:p>
          <a:p>
            <a:pPr algn="just" defTabSz="449263" eaLnBrk="0" fontAlgn="base" hangingPunct="0">
              <a:spcBef>
                <a:spcPct val="0"/>
              </a:spcBef>
              <a:spcAft>
                <a:spcPct val="0"/>
              </a:spcAft>
              <a:buClrTx/>
            </a:pPr>
            <a:endParaRPr lang="fr-FR" altLang="fr-FR" sz="1600" b="1">
              <a:solidFill>
                <a:srgbClr val="000000"/>
              </a:solidFill>
            </a:endParaRPr>
          </a:p>
          <a:p>
            <a:pPr algn="just" defTabSz="449263" eaLnBrk="0" fontAlgn="base" hangingPunct="0">
              <a:spcBef>
                <a:spcPct val="0"/>
              </a:spcBef>
              <a:spcAft>
                <a:spcPct val="0"/>
              </a:spcAft>
              <a:buClrTx/>
            </a:pPr>
            <a:endParaRPr lang="fr-FR" altLang="fr-FR" sz="1600" b="1">
              <a:solidFill>
                <a:srgbClr val="000000"/>
              </a:solidFill>
            </a:endParaRPr>
          </a:p>
          <a:p>
            <a:pPr algn="just" defTabSz="449263" eaLnBrk="0" fontAlgn="base" hangingPunct="0">
              <a:spcBef>
                <a:spcPct val="0"/>
              </a:spcBef>
              <a:spcAft>
                <a:spcPct val="0"/>
              </a:spcAft>
              <a:buClrTx/>
            </a:pPr>
            <a:endParaRPr lang="fr-FR" altLang="fr-FR" sz="1600" b="1">
              <a:solidFill>
                <a:srgbClr val="000000"/>
              </a:solidFill>
            </a:endParaRPr>
          </a:p>
          <a:p>
            <a:pPr algn="just" defTabSz="449263" eaLnBrk="0" fontAlgn="base" hangingPunct="0">
              <a:spcBef>
                <a:spcPct val="0"/>
              </a:spcBef>
              <a:spcAft>
                <a:spcPct val="0"/>
              </a:spcAft>
              <a:buClrTx/>
            </a:pPr>
            <a:endParaRPr lang="fr-FR" altLang="fr-FR" sz="1600" b="1">
              <a:solidFill>
                <a:srgbClr val="000000"/>
              </a:solidFill>
            </a:endParaRPr>
          </a:p>
          <a:p>
            <a:pPr algn="just" defTabSz="449263" eaLnBrk="0" fontAlgn="base" hangingPunct="0">
              <a:spcBef>
                <a:spcPct val="0"/>
              </a:spcBef>
              <a:spcAft>
                <a:spcPct val="0"/>
              </a:spcAft>
              <a:buClrTx/>
            </a:pPr>
            <a:endParaRPr lang="fr-FR" altLang="fr-FR" sz="1600">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endParaRPr lang="fr-FR" altLang="fr-FR" sz="1800" b="1">
              <a:solidFill>
                <a:srgbClr val="000000"/>
              </a:solidFill>
            </a:endParaRPr>
          </a:p>
          <a:p>
            <a:pPr algn="just" defTabSz="449263" eaLnBrk="0" fontAlgn="base" hangingPunct="0">
              <a:spcBef>
                <a:spcPct val="0"/>
              </a:spcBef>
              <a:spcAft>
                <a:spcPct val="0"/>
              </a:spcAft>
              <a:buClrTx/>
            </a:pPr>
            <a:r>
              <a:rPr lang="fr-FR" altLang="fr-FR" sz="1800" b="1">
                <a:solidFill>
                  <a:srgbClr val="000000"/>
                </a:solidFill>
              </a:rPr>
              <a:t>Objectifs spécifiques</a:t>
            </a:r>
          </a:p>
          <a:p>
            <a:pPr algn="just" defTabSz="449263" eaLnBrk="0" fontAlgn="base" hangingPunct="0">
              <a:spcBef>
                <a:spcPct val="0"/>
              </a:spcBef>
              <a:spcAft>
                <a:spcPct val="0"/>
              </a:spcAft>
              <a:buClrTx/>
            </a:pPr>
            <a:r>
              <a:rPr lang="fr-FR" altLang="fr-FR" sz="1800">
                <a:solidFill>
                  <a:srgbClr val="000000"/>
                </a:solidFill>
              </a:rPr>
              <a:t>- Développer une méthodologie partagée de planification et de gestion des Infrastructures Vertes dans une perspective de développement durable</a:t>
            </a:r>
          </a:p>
          <a:p>
            <a:pPr algn="just" defTabSz="449263" eaLnBrk="0" fontAlgn="base" hangingPunct="0">
              <a:spcBef>
                <a:spcPct val="0"/>
              </a:spcBef>
              <a:spcAft>
                <a:spcPct val="0"/>
              </a:spcAft>
              <a:buClrTx/>
            </a:pPr>
            <a:r>
              <a:rPr lang="fr-FR" altLang="fr-FR" sz="1800">
                <a:solidFill>
                  <a:srgbClr val="000000"/>
                </a:solidFill>
              </a:rPr>
              <a:t>- Identifier et tester des outils innovants pour la planification et la gestion des Infrastructures Vertes et l'accompagnement des acteurs locaux dans la gestion durable</a:t>
            </a:r>
          </a:p>
          <a:p>
            <a:pPr algn="just" defTabSz="449263" eaLnBrk="0" fontAlgn="base" hangingPunct="0">
              <a:spcBef>
                <a:spcPct val="0"/>
              </a:spcBef>
              <a:spcAft>
                <a:spcPct val="0"/>
              </a:spcAft>
              <a:buClrTx/>
            </a:pPr>
            <a:endParaRPr lang="fr-FR" altLang="fr-FR" sz="1600">
              <a:solidFill>
                <a:srgbClr val="000000"/>
              </a:solidFill>
            </a:endParaRPr>
          </a:p>
          <a:p>
            <a:pPr algn="just" defTabSz="449263" eaLnBrk="0" fontAlgn="base" hangingPunct="0">
              <a:spcBef>
                <a:spcPct val="0"/>
              </a:spcBef>
              <a:spcAft>
                <a:spcPct val="0"/>
              </a:spcAft>
              <a:buClrTx/>
            </a:pPr>
            <a:endParaRPr lang="fr-FR" altLang="fr-FR" sz="16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a:p>
            <a:pPr defTabSz="449263" eaLnBrk="0" fontAlgn="base" hangingPunct="0">
              <a:spcBef>
                <a:spcPct val="0"/>
              </a:spcBef>
              <a:spcAft>
                <a:spcPct val="0"/>
              </a:spcAft>
              <a:buClrTx/>
            </a:pPr>
            <a:endParaRPr lang="fr-FR" altLang="fr-FR" sz="2000">
              <a:solidFill>
                <a:srgbClr val="000000"/>
              </a:solidFill>
            </a:endParaRPr>
          </a:p>
        </p:txBody>
      </p:sp>
      <p:sp>
        <p:nvSpPr>
          <p:cNvPr id="34820" name="Text Box 3">
            <a:extLst>
              <a:ext uri="{FF2B5EF4-FFF2-40B4-BE49-F238E27FC236}">
                <a16:creationId xmlns:a16="http://schemas.microsoft.com/office/drawing/2014/main" id="{290987B8-D76F-4242-BE74-48C2CC75FEC3}"/>
              </a:ext>
            </a:extLst>
          </p:cNvPr>
          <p:cNvSpPr txBox="1">
            <a:spLocks noChangeArrowheads="1"/>
          </p:cNvSpPr>
          <p:nvPr/>
        </p:nvSpPr>
        <p:spPr bwMode="auto">
          <a:xfrm>
            <a:off x="2012951" y="2808289"/>
            <a:ext cx="3254375"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pPr>
            <a:r>
              <a:rPr lang="it-IT" altLang="fr-FR" i="1">
                <a:solidFill>
                  <a:srgbClr val="333333"/>
                </a:solidFill>
                <a:latin typeface="Microsoft Sans Serif" panose="020B0604020202020204" pitchFamily="34" charset="0"/>
              </a:rPr>
              <a:t>Landscape and Open Space Development in Alpine Metropolitan  Areas </a:t>
            </a:r>
          </a:p>
          <a:p>
            <a:pPr defTabSz="449263" fontAlgn="base">
              <a:spcBef>
                <a:spcPct val="0"/>
              </a:spcBef>
              <a:spcAft>
                <a:spcPct val="0"/>
              </a:spcAft>
              <a:buClrTx/>
            </a:pPr>
            <a:r>
              <a:rPr lang="it-IT" altLang="fr-FR" b="1">
                <a:solidFill>
                  <a:srgbClr val="595959"/>
                </a:solidFill>
                <a:latin typeface="Microsoft Sans Serif" panose="020B0604020202020204" pitchFamily="34" charset="0"/>
              </a:rPr>
              <a:t>Durée du projet -</a:t>
            </a:r>
            <a:r>
              <a:rPr lang="it-IT" altLang="fr-FR">
                <a:solidFill>
                  <a:srgbClr val="595959"/>
                </a:solidFill>
                <a:latin typeface="Microsoft Sans Serif" panose="020B0604020202020204" pitchFamily="34" charset="0"/>
              </a:rPr>
              <a:t> 36 mois (octobre 2016 - octobre 2019)</a:t>
            </a:r>
          </a:p>
          <a:p>
            <a:pPr defTabSz="449263" fontAlgn="base">
              <a:spcBef>
                <a:spcPct val="0"/>
              </a:spcBef>
              <a:spcAft>
                <a:spcPct val="0"/>
              </a:spcAft>
              <a:buClrTx/>
            </a:pPr>
            <a:r>
              <a:rPr lang="it-IT" altLang="fr-FR" b="1">
                <a:solidFill>
                  <a:srgbClr val="595959"/>
                </a:solidFill>
                <a:latin typeface="Microsoft Sans Serif" panose="020B0604020202020204" pitchFamily="34" charset="0"/>
              </a:rPr>
              <a:t>Chef de file : </a:t>
            </a:r>
            <a:r>
              <a:rPr lang="it-IT" altLang="fr-FR">
                <a:solidFill>
                  <a:srgbClr val="595959"/>
                </a:solidFill>
                <a:latin typeface="Microsoft Sans Serif" panose="020B0604020202020204" pitchFamily="34" charset="0"/>
              </a:rPr>
              <a:t>Ville de Monaco</a:t>
            </a:r>
            <a:r>
              <a:rPr lang="it-IT" altLang="fr-FR" b="1">
                <a:solidFill>
                  <a:srgbClr val="595959"/>
                </a:solidFill>
                <a:latin typeface="Microsoft Sans Serif" panose="020B0604020202020204" pitchFamily="34" charset="0"/>
              </a:rPr>
              <a:t> Partenariat : </a:t>
            </a:r>
            <a:r>
              <a:rPr lang="it-IT" altLang="fr-FR">
                <a:solidFill>
                  <a:srgbClr val="595959"/>
                </a:solidFill>
                <a:latin typeface="Microsoft Sans Serif" panose="020B0604020202020204" pitchFamily="34" charset="0"/>
              </a:rPr>
              <a:t>5 Pays : Allemagne, France, Italie, Autriche, Slovénie</a:t>
            </a:r>
          </a:p>
        </p:txBody>
      </p:sp>
      <p:pic>
        <p:nvPicPr>
          <p:cNvPr id="34821" name="Picture 4">
            <a:extLst>
              <a:ext uri="{FF2B5EF4-FFF2-40B4-BE49-F238E27FC236}">
                <a16:creationId xmlns:a16="http://schemas.microsoft.com/office/drawing/2014/main" id="{10402E0F-90B2-4A89-AEF2-636ABE5EA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1747839"/>
            <a:ext cx="1900238" cy="1017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2" name="Text Box 5">
            <a:extLst>
              <a:ext uri="{FF2B5EF4-FFF2-40B4-BE49-F238E27FC236}">
                <a16:creationId xmlns:a16="http://schemas.microsoft.com/office/drawing/2014/main" id="{16120223-5F58-48E4-953E-D0749F7CF0A4}"/>
              </a:ext>
            </a:extLst>
          </p:cNvPr>
          <p:cNvSpPr txBox="1">
            <a:spLocks noChangeArrowheads="1"/>
          </p:cNvSpPr>
          <p:nvPr/>
        </p:nvSpPr>
        <p:spPr bwMode="auto">
          <a:xfrm>
            <a:off x="1990726" y="1235075"/>
            <a:ext cx="8101013"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pPr>
            <a:r>
              <a:rPr lang="fr-FR" altLang="fr-FR" sz="2000" b="1">
                <a:solidFill>
                  <a:srgbClr val="1F497D"/>
                </a:solidFill>
              </a:rPr>
              <a:t>Du projet stratégique Corona Verde au projet pilote LOS_DAMA !</a:t>
            </a:r>
          </a:p>
        </p:txBody>
      </p:sp>
      <p:pic>
        <p:nvPicPr>
          <p:cNvPr id="34823" name="Picture 6">
            <a:extLst>
              <a:ext uri="{FF2B5EF4-FFF2-40B4-BE49-F238E27FC236}">
                <a16:creationId xmlns:a16="http://schemas.microsoft.com/office/drawing/2014/main" id="{C83C7F43-F98F-4B96-9566-F88026EDE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788" y="1935163"/>
            <a:ext cx="4608512" cy="3262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4" name="Text Box 7">
            <a:extLst>
              <a:ext uri="{FF2B5EF4-FFF2-40B4-BE49-F238E27FC236}">
                <a16:creationId xmlns:a16="http://schemas.microsoft.com/office/drawing/2014/main" id="{BB76BB11-28C5-40FE-997C-AB9D571C46B9}"/>
              </a:ext>
            </a:extLst>
          </p:cNvPr>
          <p:cNvSpPr txBox="1">
            <a:spLocks noChangeArrowheads="1"/>
          </p:cNvSpPr>
          <p:nvPr/>
        </p:nvSpPr>
        <p:spPr bwMode="auto">
          <a:xfrm>
            <a:off x="2100264" y="4595814"/>
            <a:ext cx="28797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eaLnBrk="0" fontAlgn="base" hangingPunct="0">
              <a:spcBef>
                <a:spcPct val="0"/>
              </a:spcBef>
              <a:spcAft>
                <a:spcPct val="0"/>
              </a:spcAft>
              <a:buClrTx/>
            </a:pPr>
            <a:r>
              <a:rPr lang="fr-FR" altLang="fr-FR" sz="1500" b="1">
                <a:solidFill>
                  <a:srgbClr val="000000"/>
                </a:solidFill>
              </a:rPr>
              <a:t>Video :</a:t>
            </a:r>
            <a:r>
              <a:rPr lang="fr-FR" altLang="fr-FR" sz="1500" b="1">
                <a:solidFill>
                  <a:srgbClr val="000000"/>
                </a:solidFill>
                <a:hlinkClick r:id="rId5"/>
              </a:rPr>
              <a:t>los dama dottavio.mp4</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a:extLst>
              <a:ext uri="{FF2B5EF4-FFF2-40B4-BE49-F238E27FC236}">
                <a16:creationId xmlns:a16="http://schemas.microsoft.com/office/drawing/2014/main" id="{05632E6C-9013-4615-B284-5E3BCF00C527}"/>
              </a:ext>
            </a:extLst>
          </p:cNvPr>
          <p:cNvSpPr txBox="1">
            <a:spLocks noChangeArrowheads="1"/>
          </p:cNvSpPr>
          <p:nvPr/>
        </p:nvSpPr>
        <p:spPr bwMode="auto">
          <a:xfrm>
            <a:off x="2209800" y="3344863"/>
            <a:ext cx="7772400"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algn="ctr" defTabSz="449263" fontAlgn="base">
              <a:spcBef>
                <a:spcPct val="0"/>
              </a:spcBef>
              <a:spcAft>
                <a:spcPct val="0"/>
              </a:spcAft>
              <a:buClrTx/>
              <a:buSzPct val="31000"/>
            </a:pPr>
            <a:r>
              <a:rPr lang="en-GB" altLang="fr-FR" sz="4400">
                <a:solidFill>
                  <a:srgbClr val="1F497D"/>
                </a:solidFill>
              </a:rPr>
              <a:t>Thank you! </a:t>
            </a:r>
          </a:p>
        </p:txBody>
      </p:sp>
      <p:sp>
        <p:nvSpPr>
          <p:cNvPr id="38915" name="Text Box 2">
            <a:extLst>
              <a:ext uri="{FF2B5EF4-FFF2-40B4-BE49-F238E27FC236}">
                <a16:creationId xmlns:a16="http://schemas.microsoft.com/office/drawing/2014/main" id="{A7D0B0A0-3CF3-4A72-852D-729CCF51FF43}"/>
              </a:ext>
            </a:extLst>
          </p:cNvPr>
          <p:cNvSpPr txBox="1">
            <a:spLocks noChangeArrowheads="1"/>
          </p:cNvSpPr>
          <p:nvPr/>
        </p:nvSpPr>
        <p:spPr bwMode="auto">
          <a:xfrm>
            <a:off x="1992314" y="6165850"/>
            <a:ext cx="41036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4363" algn="l"/>
                <a:tab pos="10775950" algn="l"/>
                <a:tab pos="10777538" algn="l"/>
                <a:tab pos="10779125" algn="l"/>
                <a:tab pos="10780713" algn="l"/>
              </a:tabLst>
              <a:defRPr sz="1400">
                <a:solidFill>
                  <a:schemeClr val="bg1"/>
                </a:solidFill>
                <a:latin typeface="Arial" panose="020B0604020202020204" pitchFamily="34" charset="0"/>
                <a:cs typeface="Arial" panose="020B0604020202020204" pitchFamily="34" charset="0"/>
              </a:defRPr>
            </a:lvl9pPr>
          </a:lstStyle>
          <a:p>
            <a:pPr defTabSz="449263" fontAlgn="base">
              <a:spcBef>
                <a:spcPct val="0"/>
              </a:spcBef>
              <a:spcAft>
                <a:spcPct val="0"/>
              </a:spcAft>
              <a:buClrTx/>
              <a:buSzPct val="87000"/>
            </a:pPr>
            <a:r>
              <a:rPr lang="en-GB" altLang="fr-FR" sz="1600" b="1">
                <a:solidFill>
                  <a:srgbClr val="595959"/>
                </a:solidFill>
              </a:rPr>
              <a:t>Questions welcome</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9FD9B-5439-44DE-B2C4-FF6D4765330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23ECE93F-B8D2-4D91-810C-CBAAFBB3D66F}"/>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826D6F1A-B9E5-4E00-97E2-3E66E9EAA76D}"/>
              </a:ext>
            </a:extLst>
          </p:cNvPr>
          <p:cNvPicPr>
            <a:picLocks noChangeAspect="1"/>
          </p:cNvPicPr>
          <p:nvPr/>
        </p:nvPicPr>
        <p:blipFill>
          <a:blip r:embed="rId2"/>
          <a:stretch>
            <a:fillRect/>
          </a:stretch>
        </p:blipFill>
        <p:spPr>
          <a:xfrm>
            <a:off x="36809" y="0"/>
            <a:ext cx="12191999" cy="6858000"/>
          </a:xfrm>
          <a:prstGeom prst="rect">
            <a:avLst/>
          </a:prstGeom>
        </p:spPr>
      </p:pic>
      <p:sp>
        <p:nvSpPr>
          <p:cNvPr id="5" name="ZoneTexte 4">
            <a:extLst>
              <a:ext uri="{FF2B5EF4-FFF2-40B4-BE49-F238E27FC236}">
                <a16:creationId xmlns:a16="http://schemas.microsoft.com/office/drawing/2014/main" id="{EB5F0287-9DE1-4D49-9CE3-751733CA6461}"/>
              </a:ext>
            </a:extLst>
          </p:cNvPr>
          <p:cNvSpPr txBox="1"/>
          <p:nvPr/>
        </p:nvSpPr>
        <p:spPr>
          <a:xfrm>
            <a:off x="2922200" y="-103570"/>
            <a:ext cx="6526600" cy="643253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Forum européen Nature for City LIFE « RE-PANSER LES VILLES – PENSER LA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Acte 2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Table ronde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Les projets européens  : prise en compte des enjeux de nature en ville par l’Europe et retours d’expériences sur ces projets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descr="Une image contenant texte, clipart&#10;&#10;Description générée automatiquement">
            <a:extLst>
              <a:ext uri="{FF2B5EF4-FFF2-40B4-BE49-F238E27FC236}">
                <a16:creationId xmlns:a16="http://schemas.microsoft.com/office/drawing/2014/main" id="{01BE9120-6B03-4674-890D-A548CDFA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1" y="189585"/>
            <a:ext cx="1932993" cy="1812254"/>
          </a:xfrm>
          <a:prstGeom prst="rect">
            <a:avLst/>
          </a:prstGeom>
        </p:spPr>
      </p:pic>
      <p:pic>
        <p:nvPicPr>
          <p:cNvPr id="8" name="Image 7">
            <a:extLst>
              <a:ext uri="{FF2B5EF4-FFF2-40B4-BE49-F238E27FC236}">
                <a16:creationId xmlns:a16="http://schemas.microsoft.com/office/drawing/2014/main" id="{5690BAEC-2819-41B8-86E2-458B14F597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5100" y="178471"/>
            <a:ext cx="1696154" cy="1823367"/>
          </a:xfrm>
          <a:prstGeom prst="rect">
            <a:avLst/>
          </a:prstGeom>
          <a:noFill/>
          <a:ln>
            <a:noFill/>
          </a:ln>
        </p:spPr>
      </p:pic>
    </p:spTree>
    <p:extLst>
      <p:ext uri="{BB962C8B-B14F-4D97-AF65-F5344CB8AC3E}">
        <p14:creationId xmlns:p14="http://schemas.microsoft.com/office/powerpoint/2010/main" val="405390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A5281F07-217E-4DE3-B336-27B00CC88B3F}"/>
              </a:ext>
            </a:extLst>
          </p:cNvPr>
          <p:cNvSpPr/>
          <p:nvPr/>
        </p:nvSpPr>
        <p:spPr>
          <a:xfrm>
            <a:off x="4154705" y="4250266"/>
            <a:ext cx="3991751" cy="20884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9" name="Rectangle 8">
            <a:extLst>
              <a:ext uri="{FF2B5EF4-FFF2-40B4-BE49-F238E27FC236}">
                <a16:creationId xmlns:a16="http://schemas.microsoft.com/office/drawing/2014/main" id="{F607B938-8118-4436-AB30-B31BE1DDC7CC}"/>
              </a:ext>
            </a:extLst>
          </p:cNvPr>
          <p:cNvSpPr/>
          <p:nvPr/>
        </p:nvSpPr>
        <p:spPr>
          <a:xfrm>
            <a:off x="4249138" y="1143701"/>
            <a:ext cx="3693724" cy="2939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10" name="Rectangle 9">
            <a:extLst>
              <a:ext uri="{FF2B5EF4-FFF2-40B4-BE49-F238E27FC236}">
                <a16:creationId xmlns:a16="http://schemas.microsoft.com/office/drawing/2014/main" id="{866AD9BC-4220-4B26-9EA7-5F768D2DCBBC}"/>
              </a:ext>
            </a:extLst>
          </p:cNvPr>
          <p:cNvSpPr/>
          <p:nvPr/>
        </p:nvSpPr>
        <p:spPr>
          <a:xfrm>
            <a:off x="8331763" y="1143701"/>
            <a:ext cx="3693724" cy="2939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8" name="Rectangle 7">
            <a:extLst>
              <a:ext uri="{FF2B5EF4-FFF2-40B4-BE49-F238E27FC236}">
                <a16:creationId xmlns:a16="http://schemas.microsoft.com/office/drawing/2014/main" id="{B8161F26-D70F-4FB1-ABEB-01B9DD3A7801}"/>
              </a:ext>
            </a:extLst>
          </p:cNvPr>
          <p:cNvSpPr/>
          <p:nvPr/>
        </p:nvSpPr>
        <p:spPr>
          <a:xfrm>
            <a:off x="347698" y="1143701"/>
            <a:ext cx="3693724" cy="4150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4" name="Titre 1">
            <a:extLst>
              <a:ext uri="{FF2B5EF4-FFF2-40B4-BE49-F238E27FC236}">
                <a16:creationId xmlns:a16="http://schemas.microsoft.com/office/drawing/2014/main" id="{CDB9F308-95B0-4232-8564-048884D52E48}"/>
              </a:ext>
            </a:extLst>
          </p:cNvPr>
          <p:cNvSpPr txBox="1">
            <a:spLocks/>
          </p:cNvSpPr>
          <p:nvPr/>
        </p:nvSpPr>
        <p:spPr>
          <a:xfrm>
            <a:off x="426720" y="0"/>
            <a:ext cx="12080240" cy="7823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005AFF"/>
                </a:solidFill>
                <a:effectLst/>
                <a:uLnTx/>
                <a:uFillTx/>
                <a:latin typeface="CloneRoundedLatn-Sb"/>
                <a:ea typeface="+mj-ea"/>
                <a:cs typeface="+mj-cs"/>
              </a:rPr>
              <a:t>Stratégies et Politiques de l’UE (2)</a:t>
            </a:r>
            <a:r>
              <a:rPr kumimoji="0" lang="fr-FR" sz="3200" b="0" i="0" u="none" strike="noStrike" kern="1200" cap="none" spc="0" normalizeH="0" baseline="0" noProof="0" dirty="0">
                <a:ln>
                  <a:noFill/>
                </a:ln>
                <a:solidFill>
                  <a:srgbClr val="005AFF"/>
                </a:solidFill>
                <a:effectLst/>
                <a:uLnTx/>
                <a:uFillTx/>
                <a:latin typeface="CloneRoundedLatn-Sb"/>
                <a:ea typeface="+mj-ea"/>
                <a:cs typeface="+mj-cs"/>
              </a:rPr>
              <a:t>: … à l’essor des </a:t>
            </a:r>
            <a:r>
              <a:rPr kumimoji="0" lang="fr-FR" sz="3200" b="0" i="0" u="none" strike="noStrike" kern="1200" cap="none" spc="0" normalizeH="0" baseline="0" noProof="0" dirty="0" err="1">
                <a:ln>
                  <a:noFill/>
                </a:ln>
                <a:solidFill>
                  <a:srgbClr val="005AFF"/>
                </a:solidFill>
                <a:effectLst/>
                <a:uLnTx/>
                <a:uFillTx/>
                <a:latin typeface="CloneRoundedLatn-Sb"/>
                <a:ea typeface="+mj-ea"/>
                <a:cs typeface="+mj-cs"/>
              </a:rPr>
              <a:t>SFNs</a:t>
            </a:r>
            <a:endParaRPr kumimoji="0" lang="fr-FR" sz="3200" b="0" i="0" u="none" strike="noStrike" kern="1200" cap="none" spc="0" normalizeH="0" baseline="0" noProof="0" dirty="0">
              <a:ln>
                <a:noFill/>
              </a:ln>
              <a:solidFill>
                <a:srgbClr val="005AFF"/>
              </a:solidFill>
              <a:effectLst/>
              <a:uLnTx/>
              <a:uFillTx/>
              <a:latin typeface="CloneRoundedLatn-Sb"/>
              <a:ea typeface="+mj-ea"/>
              <a:cs typeface="+mj-cs"/>
            </a:endParaRPr>
          </a:p>
        </p:txBody>
      </p:sp>
      <p:sp>
        <p:nvSpPr>
          <p:cNvPr id="5" name="Espace réservé du contenu 2">
            <a:extLst>
              <a:ext uri="{FF2B5EF4-FFF2-40B4-BE49-F238E27FC236}">
                <a16:creationId xmlns:a16="http://schemas.microsoft.com/office/drawing/2014/main" id="{9D00CAA5-18A6-4EE5-935C-A144597EA0F9}"/>
              </a:ext>
            </a:extLst>
          </p:cNvPr>
          <p:cNvSpPr txBox="1">
            <a:spLocks/>
          </p:cNvSpPr>
          <p:nvPr/>
        </p:nvSpPr>
        <p:spPr>
          <a:xfrm>
            <a:off x="4567765" y="4403135"/>
            <a:ext cx="3056474" cy="1807892"/>
          </a:xfrm>
          <a:prstGeom prst="rect">
            <a:avLst/>
          </a:prstGeom>
          <a:no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CONCLUSION</a:t>
            </a:r>
            <a:endParaRPr kumimoji="0" lang="fr-FR" sz="16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Concept de SFN en plein essor et </a:t>
            </a:r>
            <a:r>
              <a:rPr kumimoji="0" lang="fr-FR" sz="16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en devenir </a:t>
            </a:r>
            <a:r>
              <a:rPr kumimoji="0" lang="fr-FR" sz="16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au niveau européen! </a:t>
            </a:r>
          </a:p>
          <a:p>
            <a:pPr marL="342900" marR="0" lvl="0" indent="-3429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Développé en complémentarité des solutions technologiques pour prévenir les pires conséquences du changement climatique, en substitution si possible du génie civil. </a:t>
            </a:r>
          </a:p>
        </p:txBody>
      </p:sp>
      <p:sp>
        <p:nvSpPr>
          <p:cNvPr id="2" name="Rectangle 1">
            <a:extLst>
              <a:ext uri="{FF2B5EF4-FFF2-40B4-BE49-F238E27FC236}">
                <a16:creationId xmlns:a16="http://schemas.microsoft.com/office/drawing/2014/main" id="{DC57B24B-6D5E-420A-9A5E-E38213F651BB}"/>
              </a:ext>
            </a:extLst>
          </p:cNvPr>
          <p:cNvSpPr/>
          <p:nvPr/>
        </p:nvSpPr>
        <p:spPr>
          <a:xfrm>
            <a:off x="347698" y="1143701"/>
            <a:ext cx="3693724" cy="42319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Green Deal/Pacte vert pour l’Europe (2019)</a:t>
            </a:r>
            <a:r>
              <a:rPr kumimoji="0" lang="fr-FR" sz="1800" b="0" i="0" u="none" strike="noStrike" kern="1200" cap="none" spc="0" normalizeH="0" baseline="0" noProof="0" dirty="0">
                <a:ln>
                  <a:noFill/>
                </a:ln>
                <a:solidFill>
                  <a:srgbClr val="70AD47"/>
                </a:solidFill>
                <a:effectLst/>
                <a:uLnTx/>
                <a:uFillTx/>
                <a:latin typeface="CloneRoundedLatn-Rg"/>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Objectifs</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Approche holistique/transversale pour la neutralité carbone de l’UE en 2050, la protection de l’environnement/climat. Des dizaines d’initiatives législatives &amp; stratégies politiques dans tous les secteurs (énergie, transport, industrie, environnement, etc.).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Inclusion SFN</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Une proportion importante des 25 % du budget de l’UE consacrés à l’action pour le climat sera investie dans la biodiversité et les solutions fondées sur la nature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Définition de l’UE</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Les solutions fondées sur la nature sont des solutions aux défis sociétaux qui sont inspirées et soutenues par la nature, sont économiquement efficaces et fournissent des bénéfices environnementaux, sociaux, et économiques tout en participant à plus de résilience. De telles solutions amènent plus de caractères et de processus naturels dans les villes, les paysages terrestres et maritimes à travers des interventions systémiques adaptés localement et économes en ressources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p>
        </p:txBody>
      </p:sp>
      <p:sp>
        <p:nvSpPr>
          <p:cNvPr id="3" name="Rectangle 2">
            <a:extLst>
              <a:ext uri="{FF2B5EF4-FFF2-40B4-BE49-F238E27FC236}">
                <a16:creationId xmlns:a16="http://schemas.microsoft.com/office/drawing/2014/main" id="{EDF18084-E54C-4946-A03C-EBA5DA289E1C}"/>
              </a:ext>
            </a:extLst>
          </p:cNvPr>
          <p:cNvSpPr/>
          <p:nvPr/>
        </p:nvSpPr>
        <p:spPr>
          <a:xfrm>
            <a:off x="4567764" y="1143701"/>
            <a:ext cx="3240477" cy="29392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Stratégie en faveur de la biodiversité en 2030 (2020)</a:t>
            </a:r>
            <a:endParaRPr kumimoji="0" lang="fr-FR" sz="1800" b="0"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Objectifs</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Plan global ambitieux à long terme pour protéger la nature et cesser la dégradation des écosystèmes: protéger 30 % des terres et des mers sur le modèle Natura 2000; rétablir 25 000 km de cours d’eau libres; réduire de moitié l’utilisation des pesticides; 25 % de terres agricoles bio; planter 3 milliards d’arbres, etc.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Inclusion SFN</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Les solutions fondées sur la nature devraient être systématiquement intégrées dans la planification urbaine, y compris dans les espaces publics, les infrastructures et la conception des bâtiments et de leurs abords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p>
        </p:txBody>
      </p:sp>
      <p:sp>
        <p:nvSpPr>
          <p:cNvPr id="6" name="Rectangle 5">
            <a:extLst>
              <a:ext uri="{FF2B5EF4-FFF2-40B4-BE49-F238E27FC236}">
                <a16:creationId xmlns:a16="http://schemas.microsoft.com/office/drawing/2014/main" id="{326EE862-DF4E-4B1A-A7A0-49B435E672E6}"/>
              </a:ext>
            </a:extLst>
          </p:cNvPr>
          <p:cNvSpPr/>
          <p:nvPr/>
        </p:nvSpPr>
        <p:spPr>
          <a:xfrm>
            <a:off x="8605517" y="1158513"/>
            <a:ext cx="3146215" cy="24776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Nouvelle stratégie européenne d’adaptation au changement climatique (2021)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000000">
                    <a:lumMod val="75000"/>
                    <a:lumOff val="25000"/>
                  </a:srgbClr>
                </a:solidFill>
                <a:effectLst/>
                <a:uLnTx/>
                <a:uFillTx/>
                <a:latin typeface="CloneRoundedLatn-Rg"/>
                <a:ea typeface="+mn-ea"/>
                <a:cs typeface="+mn-cs"/>
              </a:rPr>
              <a:t>Nouveautés</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adaptation au changement climatique doit atteindre le même niveau d’ambition que l’atténuation des effets du changement climatique.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rPr>
              <a:t>SFNs</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mises en œuvre en synergie avec autres initiatives du Pacte Vert: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Biodiversité 2030</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De la Ferme à la Fourchette</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Plan d’action 2.0 économie circulaire</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Forêts</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etc. </a:t>
            </a:r>
          </a:p>
        </p:txBody>
      </p:sp>
    </p:spTree>
    <p:extLst>
      <p:ext uri="{BB962C8B-B14F-4D97-AF65-F5344CB8AC3E}">
        <p14:creationId xmlns:p14="http://schemas.microsoft.com/office/powerpoint/2010/main" val="142708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729FC2E-5E65-4E39-8B57-7F859FA33321}"/>
              </a:ext>
            </a:extLst>
          </p:cNvPr>
          <p:cNvSpPr txBox="1">
            <a:spLocks/>
          </p:cNvSpPr>
          <p:nvPr/>
        </p:nvSpPr>
        <p:spPr>
          <a:xfrm>
            <a:off x="284480" y="136523"/>
            <a:ext cx="11521440" cy="6356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err="1">
                <a:ln>
                  <a:noFill/>
                </a:ln>
                <a:solidFill>
                  <a:srgbClr val="005AFF"/>
                </a:solidFill>
                <a:effectLst/>
                <a:uLnTx/>
                <a:uFillTx/>
                <a:latin typeface="CloneRoundedLatn-Sb"/>
                <a:ea typeface="+mj-ea"/>
                <a:cs typeface="+mj-cs"/>
              </a:rPr>
              <a:t>SFNs</a:t>
            </a:r>
            <a:r>
              <a:rPr kumimoji="0" lang="fr-FR" sz="3200" b="1" i="0" u="none" strike="noStrike" kern="1200" cap="none" spc="0" normalizeH="0" baseline="0" noProof="0" dirty="0">
                <a:ln>
                  <a:noFill/>
                </a:ln>
                <a:solidFill>
                  <a:srgbClr val="005AFF"/>
                </a:solidFill>
                <a:effectLst/>
                <a:uLnTx/>
                <a:uFillTx/>
                <a:latin typeface="CloneRoundedLatn-Sb"/>
                <a:ea typeface="+mj-ea"/>
                <a:cs typeface="+mj-cs"/>
              </a:rPr>
              <a:t> et Développement urbain dans l’UE</a:t>
            </a:r>
          </a:p>
        </p:txBody>
      </p:sp>
      <p:sp>
        <p:nvSpPr>
          <p:cNvPr id="5" name="Espace réservé du contenu 2">
            <a:extLst>
              <a:ext uri="{FF2B5EF4-FFF2-40B4-BE49-F238E27FC236}">
                <a16:creationId xmlns:a16="http://schemas.microsoft.com/office/drawing/2014/main" id="{1F17041F-E00E-4CDB-B750-6EC46795D13D}"/>
              </a:ext>
            </a:extLst>
          </p:cNvPr>
          <p:cNvSpPr txBox="1">
            <a:spLocks/>
          </p:cNvSpPr>
          <p:nvPr/>
        </p:nvSpPr>
        <p:spPr>
          <a:xfrm>
            <a:off x="6248400" y="1030280"/>
            <a:ext cx="4691743" cy="3428761"/>
          </a:xfrm>
          <a:prstGeom prst="rect">
            <a:avLst/>
          </a:prstGeom>
          <a:solidFill>
            <a:schemeClr val="bg1">
              <a:lumMod val="95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900" b="1" i="0" u="none" strike="noStrike" kern="1200" cap="none" spc="0" normalizeH="0" baseline="0" noProof="0" dirty="0">
                <a:ln>
                  <a:noFill/>
                </a:ln>
                <a:solidFill>
                  <a:srgbClr val="70AD47"/>
                </a:solidFill>
                <a:effectLst/>
                <a:uLnTx/>
                <a:uFillTx/>
                <a:latin typeface="CloneRoundedLatn-Rg"/>
                <a:ea typeface="+mn-ea"/>
                <a:cs typeface="+mn-cs"/>
              </a:rPr>
              <a:t>3 types de </a:t>
            </a:r>
            <a:r>
              <a:rPr kumimoji="0" lang="fr-FR" sz="1900" b="1" i="0" u="none" strike="noStrike" kern="1200" cap="none" spc="0" normalizeH="0" baseline="0" noProof="0" dirty="0" err="1">
                <a:ln>
                  <a:noFill/>
                </a:ln>
                <a:solidFill>
                  <a:srgbClr val="70AD47"/>
                </a:solidFill>
                <a:effectLst/>
                <a:uLnTx/>
                <a:uFillTx/>
                <a:latin typeface="CloneRoundedLatn-Rg"/>
                <a:ea typeface="+mn-ea"/>
                <a:cs typeface="+mn-cs"/>
              </a:rPr>
              <a:t>SFNs</a:t>
            </a:r>
            <a:r>
              <a:rPr kumimoji="0" lang="fr-FR" sz="1900" b="1" i="0" u="none" strike="noStrike" kern="1200" cap="none" spc="0" normalizeH="0" baseline="0" noProof="0" dirty="0">
                <a:ln>
                  <a:noFill/>
                </a:ln>
                <a:solidFill>
                  <a:srgbClr val="70AD47"/>
                </a:solidFill>
                <a:effectLst/>
                <a:uLnTx/>
                <a:uFillTx/>
                <a:latin typeface="CloneRoundedLatn-Rg"/>
                <a:ea typeface="+mn-ea"/>
                <a:cs typeface="+mn-cs"/>
              </a:rPr>
              <a:t> selon niveau d’ingénierie </a:t>
            </a:r>
            <a:r>
              <a:rPr kumimoji="0" lang="fr-FR" sz="1900" b="0" i="0" u="none" strike="noStrike" kern="1200" cap="none" spc="0" normalizeH="0" baseline="0" noProof="0" dirty="0">
                <a:ln>
                  <a:noFill/>
                </a:ln>
                <a:solidFill>
                  <a:srgbClr val="70AD47"/>
                </a:solidFill>
                <a:effectLst/>
                <a:uLnTx/>
                <a:uFillTx/>
                <a:latin typeface="CloneRoundedLatn-Rg"/>
                <a:ea typeface="+mn-ea"/>
                <a:cs typeface="+mn-cs"/>
              </a:rPr>
              <a:t>: </a:t>
            </a:r>
          </a:p>
          <a:p>
            <a:pPr marL="631825" marR="0" lvl="0" indent="-180975"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Type 1</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Conservation d’écosystèmes</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pas/peu de niveau d’intervention, comme la protection d’espaces naturels (aires marines protégées, parcs naturels, etc.)</a:t>
            </a:r>
          </a:p>
          <a:p>
            <a:pPr marL="631825" marR="0" lvl="0" indent="-180975"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Type 2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Gestion</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d’écosystèmes</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pour accroître (développement paysages multifonctionnels ;  management de la diversité génétique de forêts pour accroitre résilience à </a:t>
            </a:r>
            <a:r>
              <a:rPr kumimoji="0" lang="fr-FR" sz="1400" b="0" i="1"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extrema</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climatiques, etc.);</a:t>
            </a:r>
          </a:p>
          <a:p>
            <a:pPr marL="631825" marR="0" lvl="0" indent="-180975"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Type 3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4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Création d’écosystèmes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dessiner et gérer de nouveaux écosystèmes (toitures végétales sur les immeubles, restauration de friches industrielles fortement polluées, etc.)</a:t>
            </a:r>
          </a:p>
          <a:p>
            <a:pPr marL="271463" marR="0" lvl="0" indent="-271463"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Le verdissement des villes par des </a:t>
            </a:r>
            <a:r>
              <a:rPr kumimoji="0" lang="fr-FR" sz="14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rPr>
              <a:t>SFNs</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opère généralement la jonction des Types 2 &amp; 3.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900" b="0" i="0" u="none" strike="noStrike" kern="1200" cap="none" spc="0" normalizeH="0" baseline="0" noProof="0" dirty="0">
              <a:ln>
                <a:noFill/>
              </a:ln>
              <a:solidFill>
                <a:srgbClr val="000000"/>
              </a:solidFill>
              <a:effectLst/>
              <a:uLnTx/>
              <a:uFillTx/>
              <a:latin typeface="CloneRoundedLatn-Rg"/>
              <a:ea typeface="+mn-ea"/>
              <a:cs typeface="+mn-cs"/>
            </a:endParaRPr>
          </a:p>
        </p:txBody>
      </p:sp>
      <p:sp>
        <p:nvSpPr>
          <p:cNvPr id="2" name="Rectangle 1">
            <a:extLst>
              <a:ext uri="{FF2B5EF4-FFF2-40B4-BE49-F238E27FC236}">
                <a16:creationId xmlns:a16="http://schemas.microsoft.com/office/drawing/2014/main" id="{27E00905-A02D-46F4-A18D-478E45136A60}"/>
              </a:ext>
            </a:extLst>
          </p:cNvPr>
          <p:cNvSpPr/>
          <p:nvPr/>
        </p:nvSpPr>
        <p:spPr>
          <a:xfrm>
            <a:off x="169334" y="1030280"/>
            <a:ext cx="5574454" cy="4062651"/>
          </a:xfrm>
          <a:prstGeom prst="rect">
            <a:avLst/>
          </a:prstGeom>
          <a:solidFill>
            <a:schemeClr val="bg1">
              <a:lumMod val="9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70AD47"/>
                </a:solidFill>
                <a:effectLst/>
                <a:uLnTx/>
                <a:uFillTx/>
                <a:latin typeface="CloneRoundedLatn-Rg"/>
                <a:ea typeface="+mn-ea"/>
                <a:cs typeface="+mn-cs"/>
              </a:rPr>
              <a:t>Donner de l’espace en milieu urbain aux écosystèmes pour fournir sur le long-terme des biens et services écosystémiques</a:t>
            </a:r>
            <a:r>
              <a:rPr kumimoji="0" lang="fr-FR" sz="1600" b="0" i="0" u="none" strike="noStrike" kern="1200" cap="none" spc="0" normalizeH="0" baseline="0" noProof="0" dirty="0">
                <a:ln>
                  <a:noFill/>
                </a:ln>
                <a:solidFill>
                  <a:srgbClr val="70AD47"/>
                </a:solidFill>
                <a:effectLst/>
                <a:uLnTx/>
                <a:uFillTx/>
                <a:latin typeface="CloneRoundedLatn-Rg"/>
                <a:ea typeface="+mn-ea"/>
                <a:cs typeface="+mn-cs"/>
              </a:rPr>
              <a:t>: </a:t>
            </a:r>
            <a:r>
              <a:rPr kumimoji="0" lang="fr-FR" sz="14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Provision d’eau potable et d’air propre, rétention eau de pluie, zones récréatives « saines », séquestration du carbone, réduction îlots de chaleurs, interconnecter les zones urbaines-périurbaines-rurales, basculer d’une gestion des terres d’usage unique à multifonctionnel, fournir habitats pour faune et flore sauvage (pollinisation), etc. </a:t>
            </a:r>
          </a:p>
          <a:p>
            <a:pPr marL="631825" marR="0" lvl="0" indent="-269875"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Urban Agenda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(2016)</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et « </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hlinkClick r:id="rId3"/>
              </a:rPr>
              <a:t>Actions Innovatrices Urbaines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(AIU) </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de l’UE: en lien avec les Fonds de cohésion, tester idées innovantes et soutenir villes vers un développement urbain durable (un pilier consacré aux </a:t>
            </a:r>
            <a:r>
              <a:rPr kumimoji="0" lang="fr-FR" sz="12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rPr>
              <a:t>SFNs</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a:t>
            </a:r>
          </a:p>
          <a:p>
            <a:pPr marL="631825" marR="0" lvl="0" indent="-269875"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 Accord des Villes vertes » (2020)</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rPr>
              <a:t> : Signature des villes elles-mêmes à élaborer des plans ambitieux d’écologisation de l’espace urbain: créer des forêts, parcs, jardins urbains, fermes urbaines, toitures/murs végétalisés, rues arborées, prairies/haies urbaines; interconnecter les espaces verts, éliminer utilisation pesticides, limiter la tonte excessive de l’herbe, etc.  </a:t>
            </a:r>
          </a:p>
          <a:p>
            <a:pPr marL="631825" marR="0" lvl="0" indent="-269875"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Le caractère </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innovant</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 et </a:t>
            </a:r>
            <a:r>
              <a:rPr kumimoji="0" lang="fr-FR" sz="1200" b="1"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multifonctionnel</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 est recherché dans la mise en œuvre des </a:t>
            </a:r>
            <a:r>
              <a:rPr kumimoji="0" lang="fr-FR" sz="12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sym typeface="Wingdings" panose="05000000000000000000" pitchFamily="2" charset="2"/>
              </a:rPr>
              <a:t>SFNs</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 </a:t>
            </a:r>
            <a:r>
              <a:rPr kumimoji="0" lang="fr-FR" sz="12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sym typeface="Wingdings" panose="05000000000000000000" pitchFamily="2" charset="2"/>
              </a:rPr>
              <a:t>co-création</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 entre tous les acteurs (gouvernance transversale), approche multidisciplinaire et intégrée, évaluation des </a:t>
            </a:r>
            <a:r>
              <a:rPr kumimoji="0" lang="fr-FR" sz="12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sym typeface="Wingdings" panose="05000000000000000000" pitchFamily="2" charset="2"/>
              </a:rPr>
              <a:t>co</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-bénéfices et des synergies, création de nouveaux modèles de financements (</a:t>
            </a:r>
            <a:r>
              <a:rPr kumimoji="0" lang="fr-FR" sz="1200" b="0" i="0" u="none" strike="noStrike" kern="1200" cap="none" spc="0" normalizeH="0" baseline="0" noProof="0" dirty="0" err="1">
                <a:ln>
                  <a:noFill/>
                </a:ln>
                <a:solidFill>
                  <a:srgbClr val="000000">
                    <a:lumMod val="75000"/>
                    <a:lumOff val="25000"/>
                  </a:srgbClr>
                </a:solidFill>
                <a:effectLst/>
                <a:uLnTx/>
                <a:uFillTx/>
                <a:latin typeface="CloneRoundedLatn-Rg"/>
                <a:ea typeface="+mn-ea"/>
                <a:cs typeface="+mn-cs"/>
                <a:sym typeface="Wingdings" panose="05000000000000000000" pitchFamily="2" charset="2"/>
              </a:rPr>
              <a:t>PPPs</a:t>
            </a:r>
            <a:r>
              <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sym typeface="Wingdings" panose="05000000000000000000" pitchFamily="2" charset="2"/>
              </a:rPr>
              <a:t>), etc. </a:t>
            </a:r>
            <a:endParaRPr kumimoji="0" lang="fr-FR" sz="1200" b="0" i="0" u="none" strike="noStrike" kern="1200" cap="none" spc="0" normalizeH="0" baseline="0" noProof="0" dirty="0">
              <a:ln>
                <a:noFill/>
              </a:ln>
              <a:solidFill>
                <a:srgbClr val="000000">
                  <a:lumMod val="75000"/>
                  <a:lumOff val="25000"/>
                </a:srgbClr>
              </a:solidFill>
              <a:effectLst/>
              <a:uLnTx/>
              <a:uFillTx/>
              <a:latin typeface="CloneRoundedLatn-Rg"/>
              <a:ea typeface="+mn-ea"/>
              <a:cs typeface="+mn-cs"/>
            </a:endParaRPr>
          </a:p>
        </p:txBody>
      </p:sp>
    </p:spTree>
    <p:extLst>
      <p:ext uri="{BB962C8B-B14F-4D97-AF65-F5344CB8AC3E}">
        <p14:creationId xmlns:p14="http://schemas.microsoft.com/office/powerpoint/2010/main" val="345705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rganigramme : Affichage 14">
            <a:extLst>
              <a:ext uri="{FF2B5EF4-FFF2-40B4-BE49-F238E27FC236}">
                <a16:creationId xmlns:a16="http://schemas.microsoft.com/office/drawing/2014/main" id="{684C233D-C67A-4E03-8972-7C178D7E5AC2}"/>
              </a:ext>
            </a:extLst>
          </p:cNvPr>
          <p:cNvSpPr/>
          <p:nvPr/>
        </p:nvSpPr>
        <p:spPr>
          <a:xfrm>
            <a:off x="6456997" y="2923072"/>
            <a:ext cx="4639981" cy="1919862"/>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loneRoundedLatn-Rg"/>
              <a:ea typeface="+mn-ea"/>
              <a:cs typeface="+mn-cs"/>
            </a:endParaRPr>
          </a:p>
        </p:txBody>
      </p:sp>
      <p:sp>
        <p:nvSpPr>
          <p:cNvPr id="14" name="Organigramme : Affichage 13">
            <a:extLst>
              <a:ext uri="{FF2B5EF4-FFF2-40B4-BE49-F238E27FC236}">
                <a16:creationId xmlns:a16="http://schemas.microsoft.com/office/drawing/2014/main" id="{4447E6F3-BCC1-4FA1-A68F-040E1C02E32E}"/>
              </a:ext>
            </a:extLst>
          </p:cNvPr>
          <p:cNvSpPr/>
          <p:nvPr/>
        </p:nvSpPr>
        <p:spPr>
          <a:xfrm>
            <a:off x="5802067" y="864132"/>
            <a:ext cx="6126065" cy="1772327"/>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13" name="Organigramme : Affichage 12">
            <a:extLst>
              <a:ext uri="{FF2B5EF4-FFF2-40B4-BE49-F238E27FC236}">
                <a16:creationId xmlns:a16="http://schemas.microsoft.com/office/drawing/2014/main" id="{091EE8C2-6754-49A9-9107-CCABB8886CF6}"/>
              </a:ext>
            </a:extLst>
          </p:cNvPr>
          <p:cNvSpPr/>
          <p:nvPr/>
        </p:nvSpPr>
        <p:spPr>
          <a:xfrm>
            <a:off x="616000" y="2926454"/>
            <a:ext cx="5206021" cy="2525397"/>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loneRoundedLatn-Rg"/>
              <a:ea typeface="+mn-ea"/>
              <a:cs typeface="+mn-cs"/>
            </a:endParaRPr>
          </a:p>
        </p:txBody>
      </p:sp>
      <p:sp>
        <p:nvSpPr>
          <p:cNvPr id="12" name="Organigramme : Affichage 11">
            <a:extLst>
              <a:ext uri="{FF2B5EF4-FFF2-40B4-BE49-F238E27FC236}">
                <a16:creationId xmlns:a16="http://schemas.microsoft.com/office/drawing/2014/main" id="{B94BB01F-9C1C-4CB7-8084-A4BC45A9F2DE}"/>
              </a:ext>
            </a:extLst>
          </p:cNvPr>
          <p:cNvSpPr/>
          <p:nvPr/>
        </p:nvSpPr>
        <p:spPr>
          <a:xfrm>
            <a:off x="842444" y="941052"/>
            <a:ext cx="4229846" cy="1772327"/>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loneRoundedLatn-Rg"/>
              <a:ea typeface="+mn-ea"/>
              <a:cs typeface="+mn-cs"/>
            </a:endParaRPr>
          </a:p>
        </p:txBody>
      </p:sp>
      <p:sp>
        <p:nvSpPr>
          <p:cNvPr id="4" name="Titre 1">
            <a:extLst>
              <a:ext uri="{FF2B5EF4-FFF2-40B4-BE49-F238E27FC236}">
                <a16:creationId xmlns:a16="http://schemas.microsoft.com/office/drawing/2014/main" id="{7EB87D27-032A-46D8-B164-CC2C9AA0C1EA}"/>
              </a:ext>
            </a:extLst>
          </p:cNvPr>
          <p:cNvSpPr txBox="1">
            <a:spLocks/>
          </p:cNvSpPr>
          <p:nvPr/>
        </p:nvSpPr>
        <p:spPr>
          <a:xfrm>
            <a:off x="159001" y="22229"/>
            <a:ext cx="10515600" cy="6807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005AFF"/>
                </a:solidFill>
                <a:effectLst/>
                <a:uLnTx/>
                <a:uFillTx/>
                <a:latin typeface="CloneRoundedLatn-Sb"/>
                <a:ea typeface="+mj-ea"/>
                <a:cs typeface="+mj-cs"/>
              </a:rPr>
              <a:t>Fonds, Programmes et Prix de l’UE pour </a:t>
            </a:r>
            <a:r>
              <a:rPr kumimoji="0" lang="fr-FR" sz="3200" b="1" i="0" u="none" strike="noStrike" kern="1200" cap="none" spc="0" normalizeH="0" baseline="0" noProof="0" dirty="0" err="1">
                <a:ln>
                  <a:noFill/>
                </a:ln>
                <a:solidFill>
                  <a:srgbClr val="005AFF"/>
                </a:solidFill>
                <a:effectLst/>
                <a:uLnTx/>
                <a:uFillTx/>
                <a:latin typeface="CloneRoundedLatn-Sb"/>
                <a:ea typeface="+mj-ea"/>
                <a:cs typeface="+mj-cs"/>
              </a:rPr>
              <a:t>SFNs</a:t>
            </a:r>
            <a:endParaRPr kumimoji="0" lang="fr-FR" sz="3200" b="1" i="0" u="none" strike="noStrike" kern="1200" cap="none" spc="0" normalizeH="0" baseline="0" noProof="0" dirty="0">
              <a:ln>
                <a:noFill/>
              </a:ln>
              <a:solidFill>
                <a:srgbClr val="005AFF"/>
              </a:solidFill>
              <a:effectLst/>
              <a:uLnTx/>
              <a:uFillTx/>
              <a:latin typeface="CloneRoundedLatn-Sb"/>
              <a:ea typeface="+mj-ea"/>
              <a:cs typeface="+mj-cs"/>
            </a:endParaRPr>
          </a:p>
        </p:txBody>
      </p:sp>
      <p:sp>
        <p:nvSpPr>
          <p:cNvPr id="5" name="Espace réservé du contenu 2">
            <a:extLst>
              <a:ext uri="{FF2B5EF4-FFF2-40B4-BE49-F238E27FC236}">
                <a16:creationId xmlns:a16="http://schemas.microsoft.com/office/drawing/2014/main" id="{6D7FBC26-7D08-4EED-ABF8-19A46268130F}"/>
              </a:ext>
            </a:extLst>
          </p:cNvPr>
          <p:cNvSpPr txBox="1">
            <a:spLocks/>
          </p:cNvSpPr>
          <p:nvPr/>
        </p:nvSpPr>
        <p:spPr>
          <a:xfrm>
            <a:off x="7207156" y="2949433"/>
            <a:ext cx="3633632" cy="212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Autres</a:t>
            </a:r>
            <a:endParaRPr kumimoji="0" lang="fr-FR" sz="1800" b="0"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Mécanisme de financement du capital naturel (</a:t>
            </a:r>
            <a:r>
              <a:rPr kumimoji="0" lang="fr-FR" sz="1200" b="1"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Natural Capital </a:t>
            </a:r>
            <a:r>
              <a:rPr kumimoji="0" lang="fr-FR" sz="1200" b="1" i="1"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Financing</a:t>
            </a:r>
            <a:r>
              <a:rPr kumimoji="0" lang="fr-FR" sz="1200" b="1"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Facility</a:t>
            </a: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NCFF)</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instrument financier géré par la Banque européenne d’investissement (BEI).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Natura 2000</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+grand réseau écologique coordonné du monde: 18 % terre de l’UE /130 000 km2 mer; épine dorsale infrastructure verte UE, appui pour </a:t>
            </a:r>
            <a:r>
              <a:rPr kumimoji="0" lang="fr-FR" sz="1200" b="0" i="0"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SFNs</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endParaRPr>
          </a:p>
        </p:txBody>
      </p:sp>
      <p:sp>
        <p:nvSpPr>
          <p:cNvPr id="3" name="Rectangle 2">
            <a:extLst>
              <a:ext uri="{FF2B5EF4-FFF2-40B4-BE49-F238E27FC236}">
                <a16:creationId xmlns:a16="http://schemas.microsoft.com/office/drawing/2014/main" id="{3E23D1C6-B034-4667-B47C-89467FDFAF65}"/>
              </a:ext>
            </a:extLst>
          </p:cNvPr>
          <p:cNvSpPr/>
          <p:nvPr/>
        </p:nvSpPr>
        <p:spPr>
          <a:xfrm>
            <a:off x="1351212" y="3075405"/>
            <a:ext cx="3986916" cy="236988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Programmes thématiques</a:t>
            </a:r>
            <a:endParaRPr kumimoji="0" lang="fr-FR" sz="1800" b="0"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LIFE</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programme opérationnel: </a:t>
            </a:r>
            <a:r>
              <a:rPr kumimoji="0" lang="fr-FR" sz="1200" b="0" i="0"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AAPs</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Sous-programme «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Atténuation et adaptation au changement climatique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(950 millions euros/7ans);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sng" strike="noStrike" kern="1200" cap="none" spc="0" normalizeH="0" baseline="0" noProof="0" dirty="0">
                <a:ln>
                  <a:noFill/>
                </a:ln>
                <a:solidFill>
                  <a:srgbClr val="000000">
                    <a:lumMod val="65000"/>
                    <a:lumOff val="35000"/>
                  </a:srgbClr>
                </a:solidFill>
                <a:effectLst/>
                <a:uLnTx/>
                <a:uFillTx/>
                <a:latin typeface="CloneRoundedLatn-Rg"/>
                <a:ea typeface="+mn-ea"/>
                <a:cs typeface="+mn-cs"/>
              </a:rPr>
              <a:t>Projets</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Nature4cityLIFE</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LIFE ARTISAN, </a:t>
            </a:r>
            <a:r>
              <a:rPr kumimoji="0" lang="fr-FR" sz="1200" b="0" i="0"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etc</a:t>
            </a:r>
            <a:endPar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Horizon Europe</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programme de R&amp;I: </a:t>
            </a:r>
            <a:r>
              <a:rPr kumimoji="0" lang="fr-FR" sz="1200" b="0" i="0"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AAPs</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Cluster 5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Climat, Energie, Mobilité</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et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Cluster 6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Alimentation, Bioéconomie, Ressources naturelles, Agriculture et Environnement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Mission</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Adaptation au changement climatique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sng" strike="noStrike" kern="1200" cap="none" spc="0" normalizeH="0" baseline="0" noProof="0" dirty="0">
                <a:ln>
                  <a:noFill/>
                </a:ln>
                <a:solidFill>
                  <a:srgbClr val="000000">
                    <a:lumMod val="65000"/>
                    <a:lumOff val="35000"/>
                  </a:srgbClr>
                </a:solidFill>
                <a:effectLst/>
                <a:uLnTx/>
                <a:uFillTx/>
                <a:latin typeface="CloneRoundedLatn-Rg"/>
                <a:ea typeface="+mn-ea"/>
                <a:cs typeface="+mn-cs"/>
              </a:rPr>
              <a:t>Projets</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Nature4cities, </a:t>
            </a:r>
            <a:r>
              <a:rPr kumimoji="0" lang="fr-FR" sz="1200" b="0" i="1"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Regreen</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etc.   </a:t>
            </a:r>
          </a:p>
        </p:txBody>
      </p:sp>
      <p:sp>
        <p:nvSpPr>
          <p:cNvPr id="2" name="Rectangle 1">
            <a:extLst>
              <a:ext uri="{FF2B5EF4-FFF2-40B4-BE49-F238E27FC236}">
                <a16:creationId xmlns:a16="http://schemas.microsoft.com/office/drawing/2014/main" id="{667DE6F5-8288-4E59-9B35-2040A4D5141B}"/>
              </a:ext>
            </a:extLst>
          </p:cNvPr>
          <p:cNvSpPr/>
          <p:nvPr/>
        </p:nvSpPr>
        <p:spPr>
          <a:xfrm>
            <a:off x="1369134" y="1030260"/>
            <a:ext cx="360228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Fonds structurels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REACT-EU, Fonds de Transition Juste (FTJ), FEDER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(OS 2.4),  </a:t>
            </a: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PAC (</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FEADER-MAEC), </a:t>
            </a:r>
            <a:r>
              <a:rPr kumimoji="0" lang="fr-FR" sz="1200" b="1"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FEAMPA, Programmes de coopération territoriale européenne (CTE)</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sng" strike="noStrike" kern="1200" cap="none" spc="0" normalizeH="0" baseline="0" noProof="0" dirty="0">
                <a:ln>
                  <a:noFill/>
                </a:ln>
                <a:solidFill>
                  <a:srgbClr val="000000">
                    <a:lumMod val="65000"/>
                    <a:lumOff val="35000"/>
                  </a:srgbClr>
                </a:solidFill>
                <a:effectLst/>
                <a:uLnTx/>
                <a:uFillTx/>
                <a:latin typeface="CloneRoundedLatn-Rg"/>
                <a:ea typeface="+mn-ea"/>
                <a:cs typeface="+mn-cs"/>
              </a:rPr>
              <a:t>Projets CTE</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ALCOTRA PITEM-</a:t>
            </a:r>
            <a:r>
              <a:rPr kumimoji="0" lang="fr-FR" sz="1200" b="0" i="1"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Biodiv’Alp</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INTERREG MED </a:t>
            </a:r>
            <a:r>
              <a:rPr kumimoji="0" lang="fr-FR" sz="1200" b="0" i="1" u="none" strike="noStrike" kern="1200" cap="none" spc="0" normalizeH="0" baseline="0" noProof="0" dirty="0" err="1">
                <a:ln>
                  <a:noFill/>
                </a:ln>
                <a:solidFill>
                  <a:srgbClr val="000000">
                    <a:lumMod val="65000"/>
                    <a:lumOff val="35000"/>
                  </a:srgbClr>
                </a:solidFill>
                <a:effectLst/>
                <a:uLnTx/>
                <a:uFillTx/>
                <a:latin typeface="CloneRoundedLatn-Rg"/>
                <a:ea typeface="+mn-ea"/>
                <a:cs typeface="+mn-cs"/>
              </a:rPr>
              <a:t>PosBeMed</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etc. </a:t>
            </a:r>
          </a:p>
        </p:txBody>
      </p:sp>
      <p:sp>
        <p:nvSpPr>
          <p:cNvPr id="7" name="Rectangle 6">
            <a:extLst>
              <a:ext uri="{FF2B5EF4-FFF2-40B4-BE49-F238E27FC236}">
                <a16:creationId xmlns:a16="http://schemas.microsoft.com/office/drawing/2014/main" id="{A4391D68-1CA5-4F9F-8786-7A7FA9F8781C}"/>
              </a:ext>
            </a:extLst>
          </p:cNvPr>
          <p:cNvSpPr/>
          <p:nvPr/>
        </p:nvSpPr>
        <p:spPr>
          <a:xfrm>
            <a:off x="6675828" y="868060"/>
            <a:ext cx="5064280"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70AD47"/>
                </a:solidFill>
                <a:effectLst/>
                <a:uLnTx/>
                <a:uFillTx/>
                <a:latin typeface="CloneRoundedLatn-Rg"/>
                <a:ea typeface="+mn-ea"/>
                <a:cs typeface="+mn-cs"/>
              </a:rPr>
              <a:t>Prix</a:t>
            </a:r>
            <a:endParaRPr kumimoji="0" lang="fr-FR" sz="1800" b="0"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200" b="1"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Prix de la Capitale verte de l'Europe</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D</a:t>
            </a:r>
            <a:r>
              <a:rPr kumimoji="0" lang="fr-FR" sz="1200" b="0" i="0"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écerné chaque année à une ville européenne +100 000 habitants à la pointe de la durabilité environnementale, sociale et économique.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Prix européen de la Feuille verte</a:t>
            </a:r>
            <a:r>
              <a:rPr kumimoji="0" lang="fr-FR" sz="1200" b="0" i="1" u="none" strike="noStrike" kern="1200" cap="none" spc="0" normalizeH="0" baseline="0" noProof="0" dirty="0">
                <a:ln>
                  <a:noFill/>
                </a:ln>
                <a:solidFill>
                  <a:srgbClr val="000000">
                    <a:lumMod val="65000"/>
                    <a:lumOff val="35000"/>
                  </a:srgbClr>
                </a:solidFill>
                <a:effectLst/>
                <a:uLnTx/>
                <a:uFillTx/>
                <a:latin typeface="CloneRoundedLatn-Rg"/>
                <a:ea typeface="+mn-ea"/>
                <a:cs typeface="+mn-cs"/>
              </a:rPr>
              <a:t>: Villes de 20 000 à 100 000 habitants, reconnaît et promeut les efforts en faveur d’une meilleure gestion environnementale. </a:t>
            </a:r>
          </a:p>
        </p:txBody>
      </p:sp>
      <p:sp>
        <p:nvSpPr>
          <p:cNvPr id="8" name="Ellipse 7">
            <a:extLst>
              <a:ext uri="{FF2B5EF4-FFF2-40B4-BE49-F238E27FC236}">
                <a16:creationId xmlns:a16="http://schemas.microsoft.com/office/drawing/2014/main" id="{4C31793B-221A-4A81-9106-0C73405ADC2C}"/>
              </a:ext>
            </a:extLst>
          </p:cNvPr>
          <p:cNvSpPr/>
          <p:nvPr/>
        </p:nvSpPr>
        <p:spPr>
          <a:xfrm>
            <a:off x="616000" y="1609344"/>
            <a:ext cx="612000" cy="61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loneRoundedLatn-Rg"/>
                <a:ea typeface="+mn-ea"/>
                <a:cs typeface="+mn-cs"/>
              </a:rPr>
              <a:t>1</a:t>
            </a:r>
          </a:p>
        </p:txBody>
      </p:sp>
      <p:sp>
        <p:nvSpPr>
          <p:cNvPr id="9" name="Ellipse 8">
            <a:extLst>
              <a:ext uri="{FF2B5EF4-FFF2-40B4-BE49-F238E27FC236}">
                <a16:creationId xmlns:a16="http://schemas.microsoft.com/office/drawing/2014/main" id="{BFB51A59-D9EA-4CC0-8C09-4ECFA028C6CB}"/>
              </a:ext>
            </a:extLst>
          </p:cNvPr>
          <p:cNvSpPr/>
          <p:nvPr/>
        </p:nvSpPr>
        <p:spPr>
          <a:xfrm>
            <a:off x="363770" y="3835651"/>
            <a:ext cx="612000" cy="61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loneRoundedLatn-Rg"/>
                <a:ea typeface="+mn-ea"/>
                <a:cs typeface="+mn-cs"/>
              </a:rPr>
              <a:t>2</a:t>
            </a:r>
          </a:p>
        </p:txBody>
      </p:sp>
      <p:sp>
        <p:nvSpPr>
          <p:cNvPr id="10" name="Ellipse 9">
            <a:extLst>
              <a:ext uri="{FF2B5EF4-FFF2-40B4-BE49-F238E27FC236}">
                <a16:creationId xmlns:a16="http://schemas.microsoft.com/office/drawing/2014/main" id="{50673BDA-AD3B-4137-89DF-AC711A6517DF}"/>
              </a:ext>
            </a:extLst>
          </p:cNvPr>
          <p:cNvSpPr/>
          <p:nvPr/>
        </p:nvSpPr>
        <p:spPr>
          <a:xfrm>
            <a:off x="5433082" y="1472323"/>
            <a:ext cx="612000" cy="61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loneRoundedLatn-Rg"/>
                <a:ea typeface="+mn-ea"/>
                <a:cs typeface="+mn-cs"/>
              </a:rPr>
              <a:t>3</a:t>
            </a:r>
          </a:p>
        </p:txBody>
      </p:sp>
      <p:sp>
        <p:nvSpPr>
          <p:cNvPr id="11" name="Ellipse 10">
            <a:extLst>
              <a:ext uri="{FF2B5EF4-FFF2-40B4-BE49-F238E27FC236}">
                <a16:creationId xmlns:a16="http://schemas.microsoft.com/office/drawing/2014/main" id="{29528E88-8B10-4D28-A7F3-9E594406255B}"/>
              </a:ext>
            </a:extLst>
          </p:cNvPr>
          <p:cNvSpPr/>
          <p:nvPr/>
        </p:nvSpPr>
        <p:spPr>
          <a:xfrm>
            <a:off x="6073880" y="3552630"/>
            <a:ext cx="612000" cy="61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loneRoundedLatn-Rg"/>
                <a:ea typeface="+mn-ea"/>
                <a:cs typeface="+mn-cs"/>
              </a:rPr>
              <a:t>4</a:t>
            </a:r>
          </a:p>
        </p:txBody>
      </p:sp>
    </p:spTree>
    <p:extLst>
      <p:ext uri="{BB962C8B-B14F-4D97-AF65-F5344CB8AC3E}">
        <p14:creationId xmlns:p14="http://schemas.microsoft.com/office/powerpoint/2010/main" val="50449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BC28A35B-97AA-46FB-B2A9-14D8E20DA4EE}"/>
              </a:ext>
            </a:extLst>
          </p:cNvPr>
          <p:cNvGraphicFramePr/>
          <p:nvPr/>
        </p:nvGraphicFramePr>
        <p:xfrm>
          <a:off x="591820" y="822961"/>
          <a:ext cx="8128000" cy="551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re 1">
            <a:extLst>
              <a:ext uri="{FF2B5EF4-FFF2-40B4-BE49-F238E27FC236}">
                <a16:creationId xmlns:a16="http://schemas.microsoft.com/office/drawing/2014/main" id="{888A39D4-5F25-428F-B9AB-95515717751A}"/>
              </a:ext>
            </a:extLst>
          </p:cNvPr>
          <p:cNvSpPr txBox="1">
            <a:spLocks/>
          </p:cNvSpPr>
          <p:nvPr/>
        </p:nvSpPr>
        <p:spPr>
          <a:xfrm>
            <a:off x="838200" y="0"/>
            <a:ext cx="10515600" cy="8074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005AFF"/>
                </a:solidFill>
                <a:effectLst/>
                <a:uLnTx/>
                <a:uFillTx/>
                <a:latin typeface="CloneRoundedLatn-Sb"/>
                <a:ea typeface="+mj-ea"/>
                <a:cs typeface="+mj-cs"/>
              </a:rPr>
              <a:t>L’action de la Région</a:t>
            </a:r>
          </a:p>
        </p:txBody>
      </p:sp>
      <p:pic>
        <p:nvPicPr>
          <p:cNvPr id="6" name="Image 5">
            <a:extLst>
              <a:ext uri="{FF2B5EF4-FFF2-40B4-BE49-F238E27FC236}">
                <a16:creationId xmlns:a16="http://schemas.microsoft.com/office/drawing/2014/main" id="{F71EB11B-B12A-4935-A52C-864006C76AFA}"/>
              </a:ext>
            </a:extLst>
          </p:cNvPr>
          <p:cNvPicPr>
            <a:picLocks noChangeAspect="1"/>
          </p:cNvPicPr>
          <p:nvPr/>
        </p:nvPicPr>
        <p:blipFill>
          <a:blip r:embed="rId8"/>
          <a:stretch>
            <a:fillRect/>
          </a:stretch>
        </p:blipFill>
        <p:spPr>
          <a:xfrm>
            <a:off x="7339059" y="1429525"/>
            <a:ext cx="4691576" cy="720762"/>
          </a:xfrm>
          <a:prstGeom prst="rect">
            <a:avLst/>
          </a:prstGeom>
        </p:spPr>
      </p:pic>
      <p:pic>
        <p:nvPicPr>
          <p:cNvPr id="7" name="Image 6">
            <a:extLst>
              <a:ext uri="{FF2B5EF4-FFF2-40B4-BE49-F238E27FC236}">
                <a16:creationId xmlns:a16="http://schemas.microsoft.com/office/drawing/2014/main" id="{5CFA0B43-718A-41CE-A5F9-8D25E9BA9B96}"/>
              </a:ext>
            </a:extLst>
          </p:cNvPr>
          <p:cNvPicPr>
            <a:picLocks noChangeAspect="1"/>
          </p:cNvPicPr>
          <p:nvPr/>
        </p:nvPicPr>
        <p:blipFill>
          <a:blip r:embed="rId9"/>
          <a:stretch>
            <a:fillRect/>
          </a:stretch>
        </p:blipFill>
        <p:spPr>
          <a:xfrm>
            <a:off x="8313247" y="2504882"/>
            <a:ext cx="2743201" cy="2004165"/>
          </a:xfrm>
          <a:prstGeom prst="rect">
            <a:avLst/>
          </a:prstGeom>
        </p:spPr>
      </p:pic>
      <p:sp>
        <p:nvSpPr>
          <p:cNvPr id="2" name="Ellipse 1">
            <a:extLst>
              <a:ext uri="{FF2B5EF4-FFF2-40B4-BE49-F238E27FC236}">
                <a16:creationId xmlns:a16="http://schemas.microsoft.com/office/drawing/2014/main" id="{D6B9CA54-7FD2-49F3-A755-C3CB0AF900A4}"/>
              </a:ext>
            </a:extLst>
          </p:cNvPr>
          <p:cNvSpPr/>
          <p:nvPr/>
        </p:nvSpPr>
        <p:spPr>
          <a:xfrm>
            <a:off x="274321" y="184749"/>
            <a:ext cx="293624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FFFFFF"/>
                </a:solidFill>
                <a:effectLst/>
                <a:uLnTx/>
                <a:uFillTx/>
                <a:latin typeface="CloneRoundedLatn-Rg"/>
                <a:ea typeface="+mn-ea"/>
                <a:cs typeface="+mn-cs"/>
              </a:rPr>
              <a:t>Plan Climat « Une COP d’avance »</a:t>
            </a:r>
            <a:r>
              <a:rPr kumimoji="0" lang="fr-FR" sz="1800" b="0" i="0" u="none" strike="noStrike" kern="1200" cap="none" spc="0" normalizeH="0" baseline="0" noProof="0" dirty="0">
                <a:ln>
                  <a:noFill/>
                </a:ln>
                <a:solidFill>
                  <a:srgbClr val="FFFFFF"/>
                </a:solidFill>
                <a:effectLst/>
                <a:uLnTx/>
                <a:uFillTx/>
                <a:latin typeface="CloneRoundedLatn-Rg"/>
                <a:ea typeface="+mn-ea"/>
                <a:cs typeface="+mn-cs"/>
              </a:rPr>
              <a:t>: Dispositif « </a:t>
            </a:r>
            <a:r>
              <a:rPr kumimoji="0" lang="fr-FR" sz="1800" b="0" i="1" u="none" strike="noStrike" kern="1200" cap="none" spc="0" normalizeH="0" baseline="0" noProof="0" dirty="0">
                <a:ln>
                  <a:noFill/>
                </a:ln>
                <a:solidFill>
                  <a:srgbClr val="FFFFFF"/>
                </a:solidFill>
                <a:effectLst/>
                <a:uLnTx/>
                <a:uFillTx/>
                <a:latin typeface="CloneRoundedLatn-Rg"/>
                <a:ea typeface="+mn-ea"/>
                <a:cs typeface="+mn-cs"/>
              </a:rPr>
              <a:t>Planter 1 million d’arbres </a:t>
            </a:r>
            <a:r>
              <a:rPr kumimoji="0" lang="fr-FR" sz="1800" b="0" i="0" u="none" strike="noStrike" kern="1200" cap="none" spc="0" normalizeH="0" baseline="0" noProof="0" dirty="0">
                <a:ln>
                  <a:noFill/>
                </a:ln>
                <a:solidFill>
                  <a:srgbClr val="FFFFFF"/>
                </a:solidFill>
                <a:effectLst/>
                <a:uLnTx/>
                <a:uFillTx/>
                <a:latin typeface="CloneRoundedLatn-Rg"/>
                <a:ea typeface="+mn-ea"/>
                <a:cs typeface="+mn-cs"/>
              </a:rPr>
              <a:t>»: 800 000 en forêt, 200 000 en ville. </a:t>
            </a:r>
          </a:p>
        </p:txBody>
      </p:sp>
    </p:spTree>
    <p:extLst>
      <p:ext uri="{BB962C8B-B14F-4D97-AF65-F5344CB8AC3E}">
        <p14:creationId xmlns:p14="http://schemas.microsoft.com/office/powerpoint/2010/main" val="89907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CD5456A-F22A-4A2B-A739-9F716CFC4EEE}"/>
              </a:ext>
            </a:extLst>
          </p:cNvPr>
          <p:cNvSpPr txBox="1">
            <a:spLocks/>
          </p:cNvSpPr>
          <p:nvPr/>
        </p:nvSpPr>
        <p:spPr>
          <a:xfrm>
            <a:off x="759178" y="0"/>
            <a:ext cx="9301480" cy="7010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005AFF"/>
                </a:solidFill>
                <a:effectLst/>
                <a:uLnTx/>
                <a:uFillTx/>
                <a:latin typeface="CloneRoundedLatn-Sb"/>
                <a:ea typeface="+mj-ea"/>
                <a:cs typeface="+mj-cs"/>
              </a:rPr>
              <a:t>Pour aller plus loin… </a:t>
            </a:r>
          </a:p>
        </p:txBody>
      </p:sp>
      <p:sp>
        <p:nvSpPr>
          <p:cNvPr id="5" name="Espace réservé du contenu 2">
            <a:extLst>
              <a:ext uri="{FF2B5EF4-FFF2-40B4-BE49-F238E27FC236}">
                <a16:creationId xmlns:a16="http://schemas.microsoft.com/office/drawing/2014/main" id="{302A05B3-4DBA-4AF0-ABDF-7E8BF3EA9E5A}"/>
              </a:ext>
            </a:extLst>
          </p:cNvPr>
          <p:cNvSpPr txBox="1">
            <a:spLocks/>
          </p:cNvSpPr>
          <p:nvPr/>
        </p:nvSpPr>
        <p:spPr>
          <a:xfrm>
            <a:off x="202426" y="701039"/>
            <a:ext cx="10139680" cy="6045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marR="0" lvl="0" indent="-17145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fr-FR" sz="1200" b="1" i="0" u="sng" strike="noStrike" kern="1200" cap="none" spc="0" normalizeH="0" baseline="0" noProof="0" dirty="0">
                <a:ln>
                  <a:noFill/>
                </a:ln>
                <a:solidFill>
                  <a:srgbClr val="70AD47"/>
                </a:solidFill>
                <a:effectLst/>
                <a:uLnTx/>
                <a:uFillTx/>
                <a:latin typeface="CloneRoundedLatn-Rg"/>
                <a:ea typeface="+mn-ea"/>
                <a:cs typeface="+mn-cs"/>
                <a:hlinkClick r:id="rId3">
                  <a:extLst>
                    <a:ext uri="{A12FA001-AC4F-418D-AE19-62706E023703}">
                      <ahyp:hlinkClr xmlns:ahyp="http://schemas.microsoft.com/office/drawing/2018/hyperlinkcolor" val="tx"/>
                    </a:ext>
                  </a:extLst>
                </a:hlinkClick>
              </a:rPr>
              <a:t>CIRCUSE: gérer l’utilisation des terres dans l’intérêt de tous (2010-2013)</a:t>
            </a:r>
            <a:endParaRPr kumimoji="0" lang="fr-FR" sz="1200" b="1" i="0" u="sng"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70AD47"/>
                </a:solidFill>
                <a:effectLst/>
                <a:uLnTx/>
                <a:uFillTx/>
                <a:latin typeface="CloneRoundedLatn-Rg"/>
                <a:ea typeface="+mn-ea"/>
                <a:cs typeface="+mn-cs"/>
              </a:rPr>
              <a:t>Le projet </a:t>
            </a:r>
            <a:r>
              <a:rPr kumimoji="0" lang="fr-FR" sz="1200" b="0" i="0" u="none" strike="noStrike" kern="1200" cap="none" spc="0" normalizeH="0" baseline="0" noProof="0" dirty="0" err="1">
                <a:ln>
                  <a:noFill/>
                </a:ln>
                <a:solidFill>
                  <a:srgbClr val="70AD47"/>
                </a:solidFill>
                <a:effectLst/>
                <a:uLnTx/>
                <a:uFillTx/>
                <a:latin typeface="CloneRoundedLatn-Rg"/>
                <a:ea typeface="+mn-ea"/>
                <a:cs typeface="+mn-cs"/>
              </a:rPr>
              <a:t>CircUse</a:t>
            </a:r>
            <a:r>
              <a:rPr kumimoji="0" lang="fr-FR" sz="1200" b="0" i="0" u="none" strike="noStrike" kern="1200" cap="none" spc="0" normalizeH="0" baseline="0" noProof="0" dirty="0">
                <a:ln>
                  <a:noFill/>
                </a:ln>
                <a:solidFill>
                  <a:srgbClr val="70AD47"/>
                </a:solidFill>
                <a:effectLst/>
                <a:uLnTx/>
                <a:uFillTx/>
                <a:latin typeface="CloneRoundedLatn-Rg"/>
                <a:ea typeface="+mn-ea"/>
                <a:cs typeface="+mn-cs"/>
              </a:rPr>
              <a:t> visait à promouvoir le développement urbain durable en limitant l’utilisation de nouveaux espaces verts et en réutilisant des terres exploitées antérieurement ou sous-exploitées.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rgbClr val="70AD47"/>
              </a:solidFill>
              <a:effectLst/>
              <a:uLnTx/>
              <a:uFillTx/>
              <a:latin typeface="CloneRoundedLatn-Rg"/>
              <a:ea typeface="+mn-ea"/>
              <a:cs typeface="+mn-cs"/>
            </a:endParaRPr>
          </a:p>
          <a:p>
            <a:pPr marL="171450" marR="0" lvl="0" indent="-17145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fr-FR" sz="1200" b="1" i="0" u="sng" strike="noStrike" kern="1200" cap="none" spc="0" normalizeH="0" baseline="0" noProof="0" dirty="0">
                <a:ln>
                  <a:noFill/>
                </a:ln>
                <a:solidFill>
                  <a:srgbClr val="70AD47"/>
                </a:solidFill>
                <a:effectLst/>
                <a:uLnTx/>
                <a:uFillTx/>
                <a:latin typeface="CloneRoundedLatn-Rg"/>
                <a:ea typeface="+mn-ea"/>
                <a:cs typeface="+mn-cs"/>
                <a:hlinkClick r:id="rId4">
                  <a:extLst>
                    <a:ext uri="{A12FA001-AC4F-418D-AE19-62706E023703}">
                      <ahyp:hlinkClr xmlns:ahyp="http://schemas.microsoft.com/office/drawing/2018/hyperlinkcolor" val="tx"/>
                    </a:ext>
                  </a:extLst>
                </a:hlinkClick>
              </a:rPr>
              <a:t>Quartiers ressuscités (2007-2013)</a:t>
            </a:r>
            <a:endParaRPr kumimoji="0" lang="fr-FR" sz="1200" b="1" i="0" u="sng"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70AD47"/>
                </a:solidFill>
                <a:effectLst/>
                <a:uLnTx/>
                <a:uFillTx/>
                <a:latin typeface="CloneRoundedLatn-Rg"/>
                <a:ea typeface="+mn-ea"/>
                <a:cs typeface="+mn-cs"/>
              </a:rPr>
              <a:t>REVIT, un réseau constitué de six villes, a collaboré en vue d'améliorer la réhabilitation de friches industrielles dans un objectif de développement durable.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rgbClr val="70AD47"/>
              </a:solidFill>
              <a:effectLst/>
              <a:uLnTx/>
              <a:uFillTx/>
              <a:latin typeface="CloneRoundedLatn-Rg"/>
              <a:ea typeface="+mn-ea"/>
              <a:cs typeface="+mn-cs"/>
            </a:endParaRPr>
          </a:p>
          <a:p>
            <a:pPr marL="171450" marR="0" lvl="0" indent="-17145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fr-FR" sz="1200" b="1" i="0" u="sng" strike="noStrike" kern="1200" cap="none" spc="0" normalizeH="0" baseline="0" noProof="0" dirty="0">
                <a:ln>
                  <a:noFill/>
                </a:ln>
                <a:solidFill>
                  <a:srgbClr val="70AD47"/>
                </a:solidFill>
                <a:effectLst/>
                <a:uLnTx/>
                <a:uFillTx/>
                <a:latin typeface="CloneRoundedLatn-Rg"/>
                <a:ea typeface="+mn-ea"/>
                <a:cs typeface="+mn-cs"/>
                <a:hlinkClick r:id="rId5">
                  <a:extLst>
                    <a:ext uri="{A12FA001-AC4F-418D-AE19-62706E023703}">
                      <ahyp:hlinkClr xmlns:ahyp="http://schemas.microsoft.com/office/drawing/2018/hyperlinkcolor" val="tx"/>
                    </a:ext>
                  </a:extLst>
                </a:hlinkClick>
              </a:rPr>
              <a:t>Stuttgart: lutter contre l’effet d'îlot thermique et la mauvaise qualité de l’air au moyen de couloirs de ventilation écologiques</a:t>
            </a:r>
            <a:endParaRPr kumimoji="0" lang="fr-FR" sz="1200" b="1" i="0" u="sng"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70AD47"/>
                </a:solidFill>
                <a:effectLst/>
                <a:uLnTx/>
                <a:uFillTx/>
                <a:latin typeface="CloneRoundedLatn-Rg"/>
                <a:ea typeface="+mn-ea"/>
                <a:cs typeface="+mn-cs"/>
              </a:rPr>
              <a:t>La région de Stuttgart a élaboré un atlas climatique présentant la répartition des températures et des flux d'air froid selon la topographie de la ville et l’utilisation des terres.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rgbClr val="70AD47"/>
              </a:solidFill>
              <a:effectLst/>
              <a:uLnTx/>
              <a:uFillTx/>
              <a:latin typeface="CloneRoundedLatn-Rg"/>
              <a:ea typeface="+mn-ea"/>
              <a:cs typeface="+mn-cs"/>
            </a:endParaRPr>
          </a:p>
          <a:p>
            <a:pPr marL="171450" marR="0" lvl="0" indent="-17145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fr-FR" sz="1200" b="1" i="0" u="sng" strike="noStrike" kern="1200" cap="none" spc="0" normalizeH="0" baseline="0" noProof="0" dirty="0">
                <a:ln>
                  <a:noFill/>
                </a:ln>
                <a:solidFill>
                  <a:srgbClr val="70AD47"/>
                </a:solidFill>
                <a:effectLst/>
                <a:uLnTx/>
                <a:uFillTx/>
                <a:latin typeface="CloneRoundedLatn-Rg"/>
                <a:ea typeface="+mn-ea"/>
                <a:cs typeface="+mn-cs"/>
                <a:hlinkClick r:id="rId6">
                  <a:extLst>
                    <a:ext uri="{A12FA001-AC4F-418D-AE19-62706E023703}">
                      <ahyp:hlinkClr xmlns:ahyp="http://schemas.microsoft.com/office/drawing/2018/hyperlinkcolor" val="tx"/>
                    </a:ext>
                  </a:extLst>
                </a:hlinkClick>
              </a:rPr>
              <a:t>Revitalisation du parc </a:t>
            </a:r>
            <a:r>
              <a:rPr kumimoji="0" lang="fr-FR" sz="1200" b="1" i="0" u="sng" strike="noStrike" kern="1200" cap="none" spc="0" normalizeH="0" baseline="0" noProof="0" dirty="0" err="1">
                <a:ln>
                  <a:noFill/>
                </a:ln>
                <a:solidFill>
                  <a:srgbClr val="70AD47"/>
                </a:solidFill>
                <a:effectLst/>
                <a:uLnTx/>
                <a:uFillTx/>
                <a:latin typeface="CloneRoundedLatn-Rg"/>
                <a:ea typeface="+mn-ea"/>
                <a:cs typeface="+mn-cs"/>
                <a:hlinkClick r:id="rId6">
                  <a:extLst>
                    <a:ext uri="{A12FA001-AC4F-418D-AE19-62706E023703}">
                      <ahyp:hlinkClr xmlns:ahyp="http://schemas.microsoft.com/office/drawing/2018/hyperlinkcolor" val="tx"/>
                    </a:ext>
                  </a:extLst>
                </a:hlinkClick>
              </a:rPr>
              <a:t>Gomeznarro</a:t>
            </a:r>
            <a:r>
              <a:rPr kumimoji="0" lang="fr-FR" sz="1200" b="1" i="0" u="sng" strike="noStrike" kern="1200" cap="none" spc="0" normalizeH="0" baseline="0" noProof="0" dirty="0">
                <a:ln>
                  <a:noFill/>
                </a:ln>
                <a:solidFill>
                  <a:srgbClr val="70AD47"/>
                </a:solidFill>
                <a:effectLst/>
                <a:uLnTx/>
                <a:uFillTx/>
                <a:latin typeface="CloneRoundedLatn-Rg"/>
                <a:ea typeface="+mn-ea"/>
                <a:cs typeface="+mn-cs"/>
                <a:hlinkClick r:id="rId6">
                  <a:extLst>
                    <a:ext uri="{A12FA001-AC4F-418D-AE19-62706E023703}">
                      <ahyp:hlinkClr xmlns:ahyp="http://schemas.microsoft.com/office/drawing/2018/hyperlinkcolor" val="tx"/>
                    </a:ext>
                  </a:extLst>
                </a:hlinkClick>
              </a:rPr>
              <a:t> à Madrid – rétention des eaux pluviales (2014)</a:t>
            </a:r>
            <a:endParaRPr kumimoji="0" lang="fr-FR" sz="1200" b="1" i="0" u="sng"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70AD47"/>
                </a:solidFill>
                <a:effectLst/>
                <a:uLnTx/>
                <a:uFillTx/>
                <a:latin typeface="CloneRoundedLatn-Rg"/>
                <a:ea typeface="+mn-ea"/>
                <a:cs typeface="+mn-cs"/>
              </a:rPr>
              <a:t>Ce projet a permis d’améliorer le drainage naturel et la rétention des eaux de pluie du parc </a:t>
            </a:r>
            <a:r>
              <a:rPr kumimoji="0" lang="fr-FR" sz="1200" b="0" i="0" u="none" strike="noStrike" kern="1200" cap="none" spc="0" normalizeH="0" baseline="0" noProof="0" dirty="0" err="1">
                <a:ln>
                  <a:noFill/>
                </a:ln>
                <a:solidFill>
                  <a:srgbClr val="70AD47"/>
                </a:solidFill>
                <a:effectLst/>
                <a:uLnTx/>
                <a:uFillTx/>
                <a:latin typeface="CloneRoundedLatn-Rg"/>
                <a:ea typeface="+mn-ea"/>
                <a:cs typeface="+mn-cs"/>
              </a:rPr>
              <a:t>Gomeznarro</a:t>
            </a:r>
            <a:r>
              <a:rPr kumimoji="0" lang="fr-FR" sz="1200" b="0" i="0" u="none" strike="noStrike" kern="1200" cap="none" spc="0" normalizeH="0" baseline="0" noProof="0" dirty="0">
                <a:ln>
                  <a:noFill/>
                </a:ln>
                <a:solidFill>
                  <a:srgbClr val="70AD47"/>
                </a:solidFill>
                <a:effectLst/>
                <a:uLnTx/>
                <a:uFillTx/>
                <a:latin typeface="CloneRoundedLatn-Rg"/>
                <a:ea typeface="+mn-ea"/>
                <a:cs typeface="+mn-cs"/>
              </a:rPr>
              <a:t> à Madrid, qui avait été touché par l’érosion à la suite de fortes pluies.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70AD47"/>
                </a:solidFill>
                <a:effectLst/>
                <a:uLnTx/>
                <a:uFillTx/>
                <a:latin typeface="CloneRoundedLatn-Rg"/>
                <a:ea typeface="+mn-ea"/>
                <a:cs typeface="+mn-cs"/>
                <a:sym typeface="Wingdings" panose="05000000000000000000" pitchFamily="2" charset="2"/>
              </a:rPr>
              <a:t>   </a:t>
            </a:r>
            <a:r>
              <a:rPr kumimoji="0" lang="fr-FR" sz="1600" b="1" i="0" u="none" strike="noStrike" kern="1200" cap="none" spc="0" normalizeH="0" baseline="0" noProof="0" dirty="0">
                <a:ln>
                  <a:noFill/>
                </a:ln>
                <a:solidFill>
                  <a:srgbClr val="70AD47"/>
                </a:solidFill>
                <a:effectLst/>
                <a:uLnTx/>
                <a:uFillTx/>
                <a:latin typeface="CloneRoundedLatn-Rg"/>
                <a:ea typeface="+mn-ea"/>
                <a:cs typeface="+mn-cs"/>
              </a:rPr>
              <a:t>Rapport Agence européenne pour l’environnement (EAA): </a:t>
            </a:r>
            <a:r>
              <a:rPr kumimoji="0" lang="fr-FR" sz="1600" b="0" i="0" u="none" strike="noStrike" kern="1200" cap="none" spc="0" normalizeH="0" baseline="0" noProof="0" dirty="0">
                <a:ln>
                  <a:noFill/>
                </a:ln>
                <a:solidFill>
                  <a:srgbClr val="70AD47"/>
                </a:solidFill>
                <a:effectLst/>
                <a:uLnTx/>
                <a:uFillTx/>
                <a:latin typeface="CloneRoundedLatn-Rg"/>
                <a:ea typeface="+mn-ea"/>
                <a:cs typeface="+mn-cs"/>
              </a:rPr>
              <a:t>« </a:t>
            </a:r>
            <a:r>
              <a:rPr kumimoji="0" lang="fr-FR" sz="1600" b="1" i="1" u="none" strike="noStrike" kern="1200" cap="none" spc="0" normalizeH="0" baseline="0" noProof="0" dirty="0">
                <a:ln>
                  <a:noFill/>
                </a:ln>
                <a:solidFill>
                  <a:srgbClr val="70AD47"/>
                </a:solidFill>
                <a:effectLst/>
                <a:uLnTx/>
                <a:uFillTx/>
                <a:latin typeface="CloneRoundedLatn-Rg"/>
                <a:ea typeface="+mn-ea"/>
                <a:cs typeface="+mn-cs"/>
                <a:hlinkClick r:id="rId7">
                  <a:extLst>
                    <a:ext uri="{A12FA001-AC4F-418D-AE19-62706E023703}">
                      <ahyp:hlinkClr xmlns:ahyp="http://schemas.microsoft.com/office/drawing/2018/hyperlinkcolor" val="tx"/>
                    </a:ext>
                  </a:extLst>
                </a:hlinkClick>
              </a:rPr>
              <a:t>Les Solutions fondées sur la nature en Europe </a:t>
            </a:r>
            <a:r>
              <a:rPr kumimoji="0" lang="fr-FR" sz="1600" b="0" i="0" u="none" strike="noStrike" kern="1200" cap="none" spc="0" normalizeH="0" baseline="0" noProof="0" dirty="0">
                <a:ln>
                  <a:noFill/>
                </a:ln>
                <a:solidFill>
                  <a:srgbClr val="70AD47"/>
                </a:solidFill>
                <a:effectLst/>
                <a:uLnTx/>
                <a:uFillTx/>
                <a:latin typeface="CloneRoundedLatn-Rg"/>
                <a:ea typeface="+mn-ea"/>
                <a:cs typeface="+mn-cs"/>
              </a:rPr>
              <a:t>» </a:t>
            </a:r>
            <a:r>
              <a:rPr kumimoji="0" lang="fr-FR" sz="1600" b="1" i="0" u="none" strike="noStrike" kern="1200" cap="none" spc="0" normalizeH="0" baseline="0" noProof="0" dirty="0">
                <a:ln>
                  <a:noFill/>
                </a:ln>
                <a:solidFill>
                  <a:srgbClr val="70AD47"/>
                </a:solidFill>
                <a:effectLst/>
                <a:uLnTx/>
                <a:uFillTx/>
                <a:latin typeface="CloneRoundedLatn-Rg"/>
                <a:ea typeface="+mn-ea"/>
                <a:cs typeface="+mn-cs"/>
              </a:rPr>
              <a:t>(2021)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70AD47"/>
              </a:solidFill>
              <a:effectLst/>
              <a:uLnTx/>
              <a:uFillTx/>
              <a:latin typeface="CloneRoundedLatn-Rg"/>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FF0000"/>
                </a:solidFill>
                <a:effectLst/>
                <a:uLnTx/>
                <a:uFillTx/>
                <a:latin typeface="CloneRoundedLatn-Rg"/>
                <a:ea typeface="+mn-ea"/>
                <a:cs typeface="+mn-cs"/>
              </a:rPr>
              <a:t>MERCI POUR VOTRE ATTENTION! </a:t>
            </a:r>
          </a:p>
        </p:txBody>
      </p:sp>
    </p:spTree>
    <p:extLst>
      <p:ext uri="{BB962C8B-B14F-4D97-AF65-F5344CB8AC3E}">
        <p14:creationId xmlns:p14="http://schemas.microsoft.com/office/powerpoint/2010/main" val="286673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9FD9B-5439-44DE-B2C4-FF6D4765330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23ECE93F-B8D2-4D91-810C-CBAAFBB3D66F}"/>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826D6F1A-B9E5-4E00-97E2-3E66E9EAA76D}"/>
              </a:ext>
            </a:extLst>
          </p:cNvPr>
          <p:cNvPicPr>
            <a:picLocks noChangeAspect="1"/>
          </p:cNvPicPr>
          <p:nvPr/>
        </p:nvPicPr>
        <p:blipFill>
          <a:blip r:embed="rId2"/>
          <a:stretch>
            <a:fillRect/>
          </a:stretch>
        </p:blipFill>
        <p:spPr>
          <a:xfrm>
            <a:off x="36809" y="0"/>
            <a:ext cx="12191999" cy="6858000"/>
          </a:xfrm>
          <a:prstGeom prst="rect">
            <a:avLst/>
          </a:prstGeom>
        </p:spPr>
      </p:pic>
      <p:sp>
        <p:nvSpPr>
          <p:cNvPr id="5" name="ZoneTexte 4">
            <a:extLst>
              <a:ext uri="{FF2B5EF4-FFF2-40B4-BE49-F238E27FC236}">
                <a16:creationId xmlns:a16="http://schemas.microsoft.com/office/drawing/2014/main" id="{EB5F0287-9DE1-4D49-9CE3-751733CA6461}"/>
              </a:ext>
            </a:extLst>
          </p:cNvPr>
          <p:cNvSpPr txBox="1"/>
          <p:nvPr/>
        </p:nvSpPr>
        <p:spPr>
          <a:xfrm>
            <a:off x="2922200" y="-103570"/>
            <a:ext cx="6526600" cy="643253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Forum européen Nature for City LIFE « RE-PANSER LES VILLES – PENSER LA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rPr>
              <a:t>Acte 2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Table ronde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66FF"/>
                </a:solidFill>
                <a:effectLst/>
                <a:uLnTx/>
                <a:uFillTx/>
                <a:latin typeface="Calibri" panose="020F0502020204030204"/>
                <a:ea typeface="+mn-ea"/>
                <a:cs typeface="+mn-cs"/>
              </a:rPr>
              <a:t>Les projets européens  : prise en compte des enjeux de nature en ville par l’Europe et retours d’expériences sur ces projets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66F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descr="Une image contenant texte, clipart&#10;&#10;Description générée automatiquement">
            <a:extLst>
              <a:ext uri="{FF2B5EF4-FFF2-40B4-BE49-F238E27FC236}">
                <a16:creationId xmlns:a16="http://schemas.microsoft.com/office/drawing/2014/main" id="{01BE9120-6B03-4674-890D-A548CDFA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1" y="189585"/>
            <a:ext cx="1932993" cy="1812254"/>
          </a:xfrm>
          <a:prstGeom prst="rect">
            <a:avLst/>
          </a:prstGeom>
        </p:spPr>
      </p:pic>
      <p:pic>
        <p:nvPicPr>
          <p:cNvPr id="8" name="Image 7">
            <a:extLst>
              <a:ext uri="{FF2B5EF4-FFF2-40B4-BE49-F238E27FC236}">
                <a16:creationId xmlns:a16="http://schemas.microsoft.com/office/drawing/2014/main" id="{5690BAEC-2819-41B8-86E2-458B14F597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5100" y="178471"/>
            <a:ext cx="1696154" cy="1823367"/>
          </a:xfrm>
          <a:prstGeom prst="rect">
            <a:avLst/>
          </a:prstGeom>
          <a:noFill/>
          <a:ln>
            <a:noFill/>
          </a:ln>
        </p:spPr>
      </p:pic>
    </p:spTree>
    <p:extLst>
      <p:ext uri="{BB962C8B-B14F-4D97-AF65-F5344CB8AC3E}">
        <p14:creationId xmlns:p14="http://schemas.microsoft.com/office/powerpoint/2010/main" val="2748820024"/>
      </p:ext>
    </p:extLst>
  </p:cSld>
  <p:clrMapOvr>
    <a:masterClrMapping/>
  </p:clrMapOvr>
</p:sld>
</file>

<file path=ppt/theme/theme1.xml><?xml version="1.0" encoding="utf-8"?>
<a:theme xmlns:a="http://schemas.openxmlformats.org/drawingml/2006/main" name="16-9 nouvelles charte 2021-2027">
  <a:themeElements>
    <a:clrScheme name="Region Sud 2021-2027">
      <a:dk1>
        <a:srgbClr val="000000"/>
      </a:dk1>
      <a:lt1>
        <a:srgbClr val="FFFFFF"/>
      </a:lt1>
      <a:dk2>
        <a:srgbClr val="000000"/>
      </a:dk2>
      <a:lt2>
        <a:srgbClr val="FFFFFF"/>
      </a:lt2>
      <a:accent1>
        <a:srgbClr val="005A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7">
      <a:majorFont>
        <a:latin typeface="CloneRoundedLatn-Sb"/>
        <a:ea typeface=""/>
        <a:cs typeface=""/>
      </a:majorFont>
      <a:minorFont>
        <a:latin typeface="CloneRoundedLatn-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9 nouvelles charte 2021-2027" id="{20332EEF-E4DB-41E6-AD9B-7D47E218750D}" vid="{F8639F5C-34B7-4092-92F9-6F9391535ED5}"/>
    </a:ext>
  </a:extLst>
</a:theme>
</file>

<file path=ppt/theme/theme10.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égion Sud 2021-2027">
  <a:themeElements>
    <a:clrScheme name="Region Sud 2021-2027">
      <a:dk1>
        <a:srgbClr val="000000"/>
      </a:dk1>
      <a:lt1>
        <a:srgbClr val="FFFFFF"/>
      </a:lt1>
      <a:dk2>
        <a:srgbClr val="000000"/>
      </a:dk2>
      <a:lt2>
        <a:srgbClr val="FFFFFF"/>
      </a:lt2>
      <a:accent1>
        <a:srgbClr val="005A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7">
      <a:majorFont>
        <a:latin typeface="CloneRoundedLatn-Sb"/>
        <a:ea typeface=""/>
        <a:cs typeface=""/>
      </a:majorFont>
      <a:minorFont>
        <a:latin typeface="CloneRoundedLatn-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égion Sud 2021-2027" id="{E5053E00-B2DE-4B04-BD9C-B079EC6A8B1F}" vid="{B2DB7F30-6FAD-44A1-A8FD-58E0FA350937}"/>
    </a:ext>
  </a:extLst>
</a:theme>
</file>

<file path=ppt/theme/theme3.xml><?xml version="1.0" encoding="utf-8"?>
<a:theme xmlns:a="http://schemas.openxmlformats.org/drawingml/2006/main" name="2_Région Sud 2021-2027">
  <a:themeElements>
    <a:clrScheme name="Region Sud 2021-2027">
      <a:dk1>
        <a:srgbClr val="000000"/>
      </a:dk1>
      <a:lt1>
        <a:srgbClr val="FFFFFF"/>
      </a:lt1>
      <a:dk2>
        <a:srgbClr val="000000"/>
      </a:dk2>
      <a:lt2>
        <a:srgbClr val="FFFFFF"/>
      </a:lt2>
      <a:accent1>
        <a:srgbClr val="005A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7">
      <a:majorFont>
        <a:latin typeface="CloneRoundedLatn-Sb"/>
        <a:ea typeface=""/>
        <a:cs typeface=""/>
      </a:majorFont>
      <a:minorFont>
        <a:latin typeface="CloneRoundedLatn-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égion Sud 2021-2027" id="{E5053E00-B2DE-4B04-BD9C-B079EC6A8B1F}" vid="{B2DB7F30-6FAD-44A1-A8FD-58E0FA350937}"/>
    </a:ext>
  </a:extLst>
</a:theme>
</file>

<file path=ppt/theme/theme4.xml><?xml version="1.0" encoding="utf-8"?>
<a:theme xmlns:a="http://schemas.openxmlformats.org/drawingml/2006/main" name="3_Région Sud 2021-2027">
  <a:themeElements>
    <a:clrScheme name="Region Sud 2021-2027">
      <a:dk1>
        <a:srgbClr val="000000"/>
      </a:dk1>
      <a:lt1>
        <a:srgbClr val="FFFFFF"/>
      </a:lt1>
      <a:dk2>
        <a:srgbClr val="000000"/>
      </a:dk2>
      <a:lt2>
        <a:srgbClr val="FFFFFF"/>
      </a:lt2>
      <a:accent1>
        <a:srgbClr val="005A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7">
      <a:majorFont>
        <a:latin typeface="CloneRoundedLatn-Sb"/>
        <a:ea typeface=""/>
        <a:cs typeface=""/>
      </a:majorFont>
      <a:minorFont>
        <a:latin typeface="CloneRoundedLatn-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égion Sud 2021-2027" id="{E5053E00-B2DE-4B04-BD9C-B079EC6A8B1F}" vid="{B2DB7F30-6FAD-44A1-A8FD-58E0FA350937}"/>
    </a:ext>
  </a:extLst>
</a:theme>
</file>

<file path=ppt/theme/theme5.xml><?xml version="1.0" encoding="utf-8"?>
<a:theme xmlns:a="http://schemas.openxmlformats.org/drawingml/2006/main" name="4_Région Sud 2021-2027">
  <a:themeElements>
    <a:clrScheme name="Region Sud 2021-2027">
      <a:dk1>
        <a:srgbClr val="000000"/>
      </a:dk1>
      <a:lt1>
        <a:srgbClr val="FFFFFF"/>
      </a:lt1>
      <a:dk2>
        <a:srgbClr val="000000"/>
      </a:dk2>
      <a:lt2>
        <a:srgbClr val="FFFFFF"/>
      </a:lt2>
      <a:accent1>
        <a:srgbClr val="005A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5">
      <a:majorFont>
        <a:latin typeface="CloneRoundedLatn-Sb"/>
        <a:ea typeface=""/>
        <a:cs typeface=""/>
      </a:majorFont>
      <a:minorFont>
        <a:latin typeface="CloneRoundedLatn-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égion Sud 2021-2027" id="{E5053E00-B2DE-4B04-BD9C-B079EC6A8B1F}" vid="{B2DB7F30-6FAD-44A1-A8FD-58E0FA350937}"/>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75000"/>
          </a:scheme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PNP - diaporama-v2">
  <a:themeElements>
    <a:clrScheme name="Parca national des Calanques">
      <a:dk1>
        <a:srgbClr val="FFFFFF"/>
      </a:dk1>
      <a:lt1>
        <a:srgbClr val="FFFFFF"/>
      </a:lt1>
      <a:dk2>
        <a:srgbClr val="FFFFFF"/>
      </a:dk2>
      <a:lt2>
        <a:srgbClr val="FFFFFF"/>
      </a:lt2>
      <a:accent1>
        <a:srgbClr val="007DBA"/>
      </a:accent1>
      <a:accent2>
        <a:srgbClr val="97D700"/>
      </a:accent2>
      <a:accent3>
        <a:srgbClr val="E87703"/>
      </a:accent3>
      <a:accent4>
        <a:srgbClr val="840B55"/>
      </a:accent4>
      <a:accent5>
        <a:srgbClr val="FFFFFF"/>
      </a:accent5>
      <a:accent6>
        <a:srgbClr val="FFFFFF"/>
      </a:accent6>
      <a:hlink>
        <a:srgbClr val="007DBA"/>
      </a:hlink>
      <a:folHlink>
        <a:srgbClr val="007DBA"/>
      </a:folHlink>
    </a:clrScheme>
    <a:fontScheme name="PNP - diaporama-v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NP - diaporama-v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B_DIAPORAMA_COM EXTERNE PPT" id="{920D53C1-318F-0D43-8CED-3432A4E06029}" vid="{C33DBE52-0177-5347-B1D0-B03A44A4EC59}"/>
    </a:ext>
  </a:extLst>
</a:theme>
</file>

<file path=ppt/theme/theme9.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16-9 nouvelles charte 2021-2027</Template>
  <TotalTime>866</TotalTime>
  <Words>4047</Words>
  <Application>Microsoft Office PowerPoint</Application>
  <PresentationFormat>Grand écran</PresentationFormat>
  <Paragraphs>430</Paragraphs>
  <Slides>34</Slides>
  <Notes>26</Notes>
  <HiddenSlides>0</HiddenSlides>
  <MMClips>0</MMClips>
  <ScaleCrop>false</ScaleCrop>
  <HeadingPairs>
    <vt:vector size="6" baseType="variant">
      <vt:variant>
        <vt:lpstr>Polices utilisées</vt:lpstr>
      </vt:variant>
      <vt:variant>
        <vt:i4>10</vt:i4>
      </vt:variant>
      <vt:variant>
        <vt:lpstr>Thème</vt:lpstr>
      </vt:variant>
      <vt:variant>
        <vt:i4>11</vt:i4>
      </vt:variant>
      <vt:variant>
        <vt:lpstr>Titres des diapositives</vt:lpstr>
      </vt:variant>
      <vt:variant>
        <vt:i4>34</vt:i4>
      </vt:variant>
    </vt:vector>
  </HeadingPairs>
  <TitlesOfParts>
    <vt:vector size="55" baseType="lpstr">
      <vt:lpstr>Arial</vt:lpstr>
      <vt:lpstr>Bahnschrift</vt:lpstr>
      <vt:lpstr>Calibri</vt:lpstr>
      <vt:lpstr>Calibri Light</vt:lpstr>
      <vt:lpstr>CloneRoundedLatn-Rg</vt:lpstr>
      <vt:lpstr>CloneRoundedLatn-Sb</vt:lpstr>
      <vt:lpstr>Marianne</vt:lpstr>
      <vt:lpstr>Microsoft Sans Serif</vt:lpstr>
      <vt:lpstr>Times New Roman</vt:lpstr>
      <vt:lpstr>Wingdings</vt:lpstr>
      <vt:lpstr>16-9 nouvelles charte 2021-2027</vt:lpstr>
      <vt:lpstr>1_Région Sud 2021-2027</vt:lpstr>
      <vt:lpstr>2_Région Sud 2021-2027</vt:lpstr>
      <vt:lpstr>3_Région Sud 2021-2027</vt:lpstr>
      <vt:lpstr>4_Région Sud 2021-2027</vt:lpstr>
      <vt:lpstr>Thème Office</vt:lpstr>
      <vt:lpstr>Office Theme</vt:lpstr>
      <vt:lpstr>PNP - diaporama-v2</vt:lpstr>
      <vt:lpstr>1_Thème Office</vt:lpstr>
      <vt:lpstr>2_Thème Office</vt:lpstr>
      <vt:lpstr>3_Thème Office</vt:lpstr>
      <vt:lpstr>Présentation PowerPoint</vt:lpstr>
      <vt:lpstr>L’UE et la nature en ville pour l’adaptation au changement climatique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BALDACCHINO Daniel</dc:creator>
  <cp:lastModifiedBy>SANTELLI Karin</cp:lastModifiedBy>
  <cp:revision>70</cp:revision>
  <dcterms:created xsi:type="dcterms:W3CDTF">2021-09-21T09:51:55Z</dcterms:created>
  <dcterms:modified xsi:type="dcterms:W3CDTF">2021-10-12T14:16:39Z</dcterms:modified>
</cp:coreProperties>
</file>