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46" r:id="rId2"/>
    <p:sldId id="479" r:id="rId3"/>
    <p:sldId id="258" r:id="rId4"/>
    <p:sldId id="257" r:id="rId5"/>
    <p:sldId id="259" r:id="rId6"/>
    <p:sldId id="260" r:id="rId7"/>
    <p:sldId id="261" r:id="rId8"/>
    <p:sldId id="448" r:id="rId9"/>
    <p:sldId id="256" r:id="rId10"/>
    <p:sldId id="447" r:id="rId11"/>
    <p:sldId id="480" r:id="rId12"/>
    <p:sldId id="481" r:id="rId13"/>
    <p:sldId id="482" r:id="rId14"/>
    <p:sldId id="483" r:id="rId15"/>
    <p:sldId id="484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41" autoAdjust="0"/>
    <p:restoredTop sz="94660"/>
  </p:normalViewPr>
  <p:slideViewPr>
    <p:cSldViewPr snapToGrid="0">
      <p:cViewPr varScale="1">
        <p:scale>
          <a:sx n="79" d="100"/>
          <a:sy n="79" d="100"/>
        </p:scale>
        <p:origin x="7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2A6C5-C6AE-4C33-9028-62D41EBF8DA3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94CD9-21A5-4B7F-B840-4C074B9A23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2811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F33F-2F59-413B-9085-9C1766C33DF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10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59D38-8F32-40E0-8DA6-EACA95F05C2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494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55217A-D884-4EED-B974-BDE2610AF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DB8C645-7CC5-403D-94D7-B9B393F6A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714A68-7C7B-42F1-9A31-506A7822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404B27-FA11-40A0-8A64-E2F5625E8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A23E78-85EB-4538-B09B-DFC89680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325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215026-A6B3-404A-83B3-EC418225F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AA4483D-ADA9-46B5-AD18-3BE02178AF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E22CC4-6E25-4FAB-8EAF-D19322334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16FEA5-9395-4152-86E0-354C15466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2AF250-2FEA-483C-BC65-00F9084E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71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DCDCB6C-2F01-4276-ABED-3DB16C78C3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EF3B47F-5D72-4728-AA8E-220E4687D3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F4ACC1-AB1A-424D-BDB8-7ECB822BB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063FAB-A477-4776-8BD0-9CE6482D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1C36CE-B1D2-478C-86B3-DA54CFD57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884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A7B77D-A91F-4976-89A7-66A47B227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01197C-27D5-481F-858A-9EEBB7A5F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F8A1FF-2061-4E8D-8C4C-635C1B47C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0C1282-042F-4DC6-B8F7-E2D49FF0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E5F839-07FE-4C33-B569-2F44E432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42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43AAEA-2070-43D9-8BDA-6252DE83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6B4B71-D954-47F3-AE2D-6F30F971B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AAB93-7AF6-424D-8DCC-E4F63E9CD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B18097-9EE8-4624-AA95-4C8C85D42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190399-AAEA-4103-BE83-E1856686D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5333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6A8F50-27CB-4937-A31D-5F0AC44AA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F1B1BB-F9CE-4666-A9E1-4688260CE1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F2E385C-A807-4284-ADC1-9AD451598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5C6037-A1A4-4997-B9B8-FEFCD74B9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F742C33-B44C-4A36-8E69-190BF1800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3201F11-0ECF-4FEC-9A57-EE5EF88AA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63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ED6B2D-A9EA-4996-A41C-797EC190F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8AE6B-4E22-4DF7-BDDA-DF0ED9B1C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4C9A57-A506-46C1-9311-6503063EB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A57D1A3-1597-450F-A775-D04664771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36AB8B5-64B7-49A0-8964-7DA1F382C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217B9F8-68D4-4FED-90C8-1DD59D83A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6829C21-34B2-41B2-B1ED-182E842F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D1FF879-56AE-41D5-B520-021018D4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13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723136-F514-476B-B9B1-8D514171C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64C9E3F-0203-4EA6-B802-BD6665C25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C33E2AD-B7AA-48C9-8032-855C13107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739003-8E60-4408-9E58-AF549AAC6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0297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B9C9340-BFC7-40A8-B97D-144E33D12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7478E2A-6766-497C-AA88-F4AD2AE0D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2FAAE4-91A3-4C56-868E-B1FA5B5B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47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691A90-1F38-4228-A9EA-F5BAF0EBD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98F048-7F85-4140-8F0E-C9E9DBBCC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F1AF723-5B75-42A6-BF7F-CAA855B5D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0EF3CD-4A7C-4FA6-BCB0-410592EF5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5C79E6-2471-4479-A1DE-957013010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497373-4B11-4D47-8573-ED97D641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95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2E3E6-4A3D-4CEF-A748-FBF041B96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378DF1F-4646-453A-9EE0-8CA5B32CFD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FD1D9CA-C0D8-4F59-833E-B1D9BA5FC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2395D4C-64D7-40DB-9FA1-D195F44E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154E0F8-BB2D-40B7-9FF6-A73BF9F5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80AFF0-0363-468F-BE41-9C6C4CFCD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22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C1287F7-B2EF-4CEA-A266-27447A672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7D67B8-DFB1-4DE9-AA05-11CB8E798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E7DD5F-83A5-4337-9F5F-50D7DFB12D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350D-2D82-463C-8216-D29E735BA50B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8F3B1E-A73F-4232-9255-D53C31ECDE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43FB07-AB74-4FA4-A88A-931BEAAAD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B2A4D-E180-40FF-9ED1-4FBF9D3DD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99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ZoneTexte 79"/>
          <p:cNvSpPr txBox="1"/>
          <p:nvPr/>
        </p:nvSpPr>
        <p:spPr>
          <a:xfrm>
            <a:off x="2566478" y="534130"/>
            <a:ext cx="7850002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083"/>
            <a:ext cx="12191999" cy="2114158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622157" y="534130"/>
            <a:ext cx="8290267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5389158" y="165515"/>
            <a:ext cx="1683665" cy="167379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49261" y="855816"/>
            <a:ext cx="1134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" y="66806"/>
            <a:ext cx="1845469" cy="1064694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2579558" y="2157032"/>
            <a:ext cx="7228560" cy="135421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TABLE RONDE 4 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L’implication des citoyens, les influenceurs de la ville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E4E83D5-EF92-4268-8EED-2474A9B325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38460" y="3828974"/>
            <a:ext cx="6351797" cy="302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34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672112-1706-4B72-B15F-AD1806BFB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276" y="811303"/>
            <a:ext cx="9091448" cy="523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98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2EEDA73-6ADD-407C-95F3-D2DB0A5DC5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r="4337"/>
          <a:stretch/>
        </p:blipFill>
        <p:spPr>
          <a:xfrm>
            <a:off x="1524000" y="0"/>
            <a:ext cx="5610687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F1A848C-01A8-4291-A2B3-2A64AD50956C}"/>
              </a:ext>
            </a:extLst>
          </p:cNvPr>
          <p:cNvSpPr txBox="1"/>
          <p:nvPr/>
        </p:nvSpPr>
        <p:spPr>
          <a:xfrm>
            <a:off x="7560816" y="878889"/>
            <a:ext cx="26988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Bahnschrift SemiBold Condensed" panose="020B0502040204020203" pitchFamily="34" charset="0"/>
              </a:rPr>
              <a:t>Marseille à la loupe</a:t>
            </a:r>
          </a:p>
          <a:p>
            <a:endParaRPr lang="fr-FR" dirty="0">
              <a:latin typeface="Bahnschrift SemiBold Condensed" panose="020B0502040204020203" pitchFamily="34" charset="0"/>
            </a:endParaRPr>
          </a:p>
          <a:p>
            <a:r>
              <a:rPr lang="fr-FR" dirty="0">
                <a:latin typeface="Bahnschrift SemiBold Condensed" panose="020B0502040204020203" pitchFamily="34" charset="0"/>
              </a:rPr>
              <a:t>Page Facebook lancée en 2012</a:t>
            </a:r>
          </a:p>
          <a:p>
            <a:endParaRPr lang="fr-FR" dirty="0">
              <a:latin typeface="Bahnschrift SemiBold Condensed" panose="020B0502040204020203" pitchFamily="34" charset="0"/>
            </a:endParaRPr>
          </a:p>
          <a:p>
            <a:r>
              <a:rPr lang="fr-FR" dirty="0">
                <a:latin typeface="Bahnschrift SemiBold Condensed" panose="020B0502040204020203" pitchFamily="34" charset="0"/>
              </a:rPr>
              <a:t>« Cette page suit avec vigilance l'avancée des projets annoncés qui ont vocation à transformer Marseille et améliorer le quotidien des Marseillais »</a:t>
            </a:r>
          </a:p>
          <a:p>
            <a:endParaRPr lang="fr-FR" dirty="0">
              <a:latin typeface="Bahnschrift SemiBold Condensed" panose="020B0502040204020203" pitchFamily="34" charset="0"/>
            </a:endParaRP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35,053 likes</a:t>
            </a:r>
          </a:p>
          <a:p>
            <a:endParaRPr lang="fr-FR" dirty="0">
              <a:solidFill>
                <a:schemeClr val="accent1">
                  <a:lumMod val="7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37,419 follows</a:t>
            </a:r>
          </a:p>
          <a:p>
            <a:endParaRPr lang="fr-FR" dirty="0">
              <a:solidFill>
                <a:schemeClr val="accent1">
                  <a:lumMod val="7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1 publication par jour</a:t>
            </a:r>
          </a:p>
          <a:p>
            <a:endParaRPr lang="fr-FR" dirty="0">
              <a:solidFill>
                <a:schemeClr val="accent1">
                  <a:lumMod val="7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Reach quotidien : 24 000 / jour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7334C26-3BB1-4D7E-9212-7435D37AC9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7236EB8-1D38-46D4-910C-77FC640739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0553104" y="5166866"/>
            <a:ext cx="1683665" cy="167379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915D3B7-17AD-4731-9469-157A834D3008}"/>
              </a:ext>
            </a:extLst>
          </p:cNvPr>
          <p:cNvSpPr txBox="1"/>
          <p:nvPr/>
        </p:nvSpPr>
        <p:spPr>
          <a:xfrm>
            <a:off x="7134687" y="6003762"/>
            <a:ext cx="36241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Mathieu GRAPELOUP, </a:t>
            </a:r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Blogueur,</a:t>
            </a:r>
          </a:p>
          <a:p>
            <a:pPr algn="l"/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Marseille à la loupe.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1854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DCE123B-EBE8-4502-B6DD-AB371F2EA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154" y="2352584"/>
            <a:ext cx="8696712" cy="427707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4DA16A7-EFE4-4E7E-9DDC-EACF964BDCC0}"/>
              </a:ext>
            </a:extLst>
          </p:cNvPr>
          <p:cNvSpPr txBox="1"/>
          <p:nvPr/>
        </p:nvSpPr>
        <p:spPr>
          <a:xfrm>
            <a:off x="1881178" y="594805"/>
            <a:ext cx="84426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Bahnschrift SemiBold Condensed" panose="020B0502040204020203" pitchFamily="34" charset="0"/>
              </a:rPr>
              <a:t>Mobilisation contre l’abattage des arbres</a:t>
            </a:r>
          </a:p>
          <a:p>
            <a:pPr algn="ctr"/>
            <a:endParaRPr lang="fr-FR" dirty="0">
              <a:latin typeface="Bahnschrift SemiBold Condensed" panose="020B0502040204020203" pitchFamily="34" charset="0"/>
            </a:endParaRPr>
          </a:p>
          <a:p>
            <a:pPr algn="ctr"/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Exemple 1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215616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AA0B891-F83A-46CD-B0FD-E41705226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651" y="2452456"/>
            <a:ext cx="8710699" cy="420579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9C5B9F9-05EF-46F9-84AC-6C4C6E207037}"/>
              </a:ext>
            </a:extLst>
          </p:cNvPr>
          <p:cNvSpPr txBox="1"/>
          <p:nvPr/>
        </p:nvSpPr>
        <p:spPr>
          <a:xfrm>
            <a:off x="1881178" y="594805"/>
            <a:ext cx="84426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Bahnschrift SemiBold Condensed" panose="020B0502040204020203" pitchFamily="34" charset="0"/>
              </a:rPr>
              <a:t>Mobilisation contre l’abattage des arbres</a:t>
            </a:r>
          </a:p>
          <a:p>
            <a:pPr algn="ctr"/>
            <a:endParaRPr lang="fr-FR" dirty="0">
              <a:latin typeface="Bahnschrift SemiBold Condensed" panose="020B0502040204020203" pitchFamily="34" charset="0"/>
            </a:endParaRPr>
          </a:p>
          <a:p>
            <a:pPr algn="ctr"/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Exemple 2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781481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D1FFAB4-AFA1-431B-83E7-84B3984A2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576" y="2441359"/>
            <a:ext cx="8653477" cy="420207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A0EDAE2-8FBA-4E85-ADD9-5A7CFB279B0B}"/>
              </a:ext>
            </a:extLst>
          </p:cNvPr>
          <p:cNvSpPr txBox="1"/>
          <p:nvPr/>
        </p:nvSpPr>
        <p:spPr>
          <a:xfrm>
            <a:off x="1881178" y="594805"/>
            <a:ext cx="84426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Bahnschrift SemiBold Condensed" panose="020B0502040204020203" pitchFamily="34" charset="0"/>
              </a:rPr>
              <a:t>Mobilisation pour la végétalisation des rues</a:t>
            </a:r>
          </a:p>
          <a:p>
            <a:pPr algn="ctr"/>
            <a:endParaRPr lang="fr-FR" dirty="0">
              <a:latin typeface="Bahnschrift SemiBold Condensed" panose="020B0502040204020203" pitchFamily="34" charset="0"/>
            </a:endParaRPr>
          </a:p>
          <a:p>
            <a:pPr algn="ctr"/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Exemple 1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526329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A4E10AE-69B2-44E3-B007-9BAB0CCAA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819" y="2396972"/>
            <a:ext cx="8736088" cy="425115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E2EC6B5-B670-4D3A-A7C0-F40F22765D34}"/>
              </a:ext>
            </a:extLst>
          </p:cNvPr>
          <p:cNvSpPr txBox="1"/>
          <p:nvPr/>
        </p:nvSpPr>
        <p:spPr>
          <a:xfrm>
            <a:off x="1881178" y="594805"/>
            <a:ext cx="84426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Bahnschrift SemiBold Condensed" panose="020B0502040204020203" pitchFamily="34" charset="0"/>
              </a:rPr>
              <a:t>Mobilisation pour la végétalisation des rues</a:t>
            </a:r>
          </a:p>
          <a:p>
            <a:pPr algn="ctr"/>
            <a:endParaRPr lang="fr-FR" dirty="0">
              <a:latin typeface="Bahnschrift SemiBold Condensed" panose="020B0502040204020203" pitchFamily="34" charset="0"/>
            </a:endParaRPr>
          </a:p>
          <a:p>
            <a:pPr algn="ctr"/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Exemple 2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38301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21A1A8D9-F3B1-5349-8274-1F6B2A1BCAFB}"/>
              </a:ext>
            </a:extLst>
          </p:cNvPr>
          <p:cNvSpPr txBox="1"/>
          <p:nvPr/>
        </p:nvSpPr>
        <p:spPr>
          <a:xfrm>
            <a:off x="2597182" y="6177383"/>
            <a:ext cx="3036409" cy="259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88" dirty="0">
                <a:latin typeface="+mj-lt"/>
              </a:rPr>
              <a:t>https://</a:t>
            </a:r>
            <a:r>
              <a:rPr lang="fr-FR" sz="1088" dirty="0" err="1">
                <a:latin typeface="+mj-lt"/>
              </a:rPr>
              <a:t>www.facebook.com</a:t>
            </a:r>
            <a:r>
              <a:rPr lang="fr-FR" sz="1088" dirty="0">
                <a:latin typeface="+mj-lt"/>
              </a:rPr>
              <a:t>/</a:t>
            </a:r>
            <a:r>
              <a:rPr lang="fr-FR" sz="1088" dirty="0" err="1">
                <a:latin typeface="+mj-lt"/>
              </a:rPr>
              <a:t>brouettes.belledemai</a:t>
            </a:r>
            <a:r>
              <a:rPr lang="fr-FR" sz="1088" dirty="0">
                <a:latin typeface="+mj-lt"/>
              </a:rPr>
              <a:t>/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6B7AF16-DAF8-6049-9151-966453F88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779" y="110819"/>
            <a:ext cx="5088823" cy="508882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92DE80-73CA-2541-B614-E03C8FE0B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744" y="3713058"/>
            <a:ext cx="4864978" cy="273456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4338702-8F7F-2840-9A71-70417AF58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867" y="224778"/>
            <a:ext cx="4237458" cy="317809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96F0C7A-816C-EC46-80B9-2526215F440C}"/>
              </a:ext>
            </a:extLst>
          </p:cNvPr>
          <p:cNvSpPr txBox="1"/>
          <p:nvPr/>
        </p:nvSpPr>
        <p:spPr>
          <a:xfrm>
            <a:off x="1338780" y="4605613"/>
            <a:ext cx="4685898" cy="109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6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Jardins de rue, jardins partagés, </a:t>
            </a:r>
          </a:p>
          <a:p>
            <a:r>
              <a:rPr lang="fr-FR" sz="326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jardins de vill</a:t>
            </a:r>
            <a:r>
              <a:rPr lang="fr-FR" sz="181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622396B-9DAC-4E0F-BB29-37AE3689099F}"/>
              </a:ext>
            </a:extLst>
          </p:cNvPr>
          <p:cNvSpPr txBox="1"/>
          <p:nvPr/>
        </p:nvSpPr>
        <p:spPr>
          <a:xfrm>
            <a:off x="464033" y="5739257"/>
            <a:ext cx="6094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Hélène FROMENT, </a:t>
            </a:r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Collectif citoyen Brouette</a:t>
            </a:r>
          </a:p>
          <a:p>
            <a:pPr algn="l"/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et Compagnie,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AF1EB7C-7EC5-4578-B9A6-08FC2C9638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7722" y="5591798"/>
            <a:ext cx="1472568" cy="10646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169369E-6995-48CA-A444-1EE98BE1F4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0" y="59273"/>
            <a:ext cx="1683665" cy="167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581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8CAF9B5-CEC7-0449-AAB3-8E5A975A3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6725" y="3565469"/>
            <a:ext cx="2699363" cy="276684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35E1041-2A14-0D47-B1B6-1DDD1F9D3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380" y="279848"/>
            <a:ext cx="3534375" cy="265078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A0520F9-52F4-E94E-89AD-1DE3C1727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0112" y="361683"/>
            <a:ext cx="3670561" cy="27529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54424D-CE44-A64E-8458-B757C4362D54}"/>
              </a:ext>
            </a:extLst>
          </p:cNvPr>
          <p:cNvSpPr/>
          <p:nvPr/>
        </p:nvSpPr>
        <p:spPr>
          <a:xfrm>
            <a:off x="1845739" y="3565469"/>
            <a:ext cx="4845514" cy="210160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26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Habitantes et habitants </a:t>
            </a:r>
            <a:r>
              <a:rPr lang="fr-FR" sz="3264" dirty="0" err="1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mobilisé.e.s</a:t>
            </a:r>
            <a:r>
              <a:rPr lang="fr-FR" sz="326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 et en action</a:t>
            </a:r>
          </a:p>
          <a:p>
            <a:r>
              <a:rPr lang="fr-FR" sz="3264" dirty="0">
                <a:solidFill>
                  <a:schemeClr val="accent3">
                    <a:lumMod val="50000"/>
                  </a:schemeClr>
                </a:solidFill>
                <a:latin typeface="Mistral" panose="03090702030407020403" pitchFamily="66" charset="0"/>
                <a:ea typeface="Ayuthaya" pitchFamily="2" charset="-34"/>
                <a:cs typeface="Ayuthaya" pitchFamily="2" charset="-34"/>
              </a:rPr>
              <a:t>jardins de rue, jardins partagés, jardins de ville</a:t>
            </a:r>
          </a:p>
        </p:txBody>
      </p:sp>
    </p:spTree>
    <p:extLst>
      <p:ext uri="{BB962C8B-B14F-4D97-AF65-F5344CB8AC3E}">
        <p14:creationId xmlns:p14="http://schemas.microsoft.com/office/powerpoint/2010/main" val="1862282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76DAA6E-E5BF-4D1E-8841-4BA1EEB88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137880-B279-491C-B3A7-FBC1B67725E5}"/>
              </a:ext>
            </a:extLst>
          </p:cNvPr>
          <p:cNvSpPr/>
          <p:nvPr/>
        </p:nvSpPr>
        <p:spPr>
          <a:xfrm>
            <a:off x="3314330" y="534987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PORT DE BOUC</a:t>
            </a:r>
          </a:p>
          <a:p>
            <a:r>
              <a:rPr lang="fr-FR" sz="4000" b="1" dirty="0">
                <a:solidFill>
                  <a:srgbClr val="002060"/>
                </a:solidFill>
              </a:rPr>
              <a:t>Nature en ville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31D0767-C824-485A-A4DF-52B0924352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432" y="0"/>
            <a:ext cx="1472568" cy="10646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10C962-15C4-4ED2-8B8A-11368BF24F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0" y="0"/>
            <a:ext cx="1683665" cy="167379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90F9293-C565-4EA8-B029-8C51C8D5B958}"/>
              </a:ext>
            </a:extLst>
          </p:cNvPr>
          <p:cNvSpPr txBox="1"/>
          <p:nvPr/>
        </p:nvSpPr>
        <p:spPr>
          <a:xfrm>
            <a:off x="6986891" y="6091403"/>
            <a:ext cx="6094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chemeClr val="bg1"/>
                </a:solidFill>
                <a:latin typeface="Gotham-Medium"/>
              </a:rPr>
              <a:t>Akrem M’HAMDI, </a:t>
            </a:r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Adjoint au maire Ville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de Port de Bouc,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1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74E9C99-2AD7-455C-82F5-42ACDAA8AE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44" t="12754" r="43805" b="7053"/>
          <a:stretch/>
        </p:blipFill>
        <p:spPr>
          <a:xfrm>
            <a:off x="146762" y="130175"/>
            <a:ext cx="2610085" cy="3471863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E057CBF-917D-4833-A1BD-A86D5E003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3807" y="122029"/>
            <a:ext cx="8206854" cy="1189347"/>
          </a:xfrm>
        </p:spPr>
        <p:txBody>
          <a:bodyPr>
            <a:normAutofit/>
          </a:bodyPr>
          <a:lstStyle/>
          <a:p>
            <a:r>
              <a:rPr lang="fr-FR" sz="5400" b="1" dirty="0"/>
              <a:t>Quartier de La </a:t>
            </a:r>
            <a:r>
              <a:rPr lang="fr-FR" sz="5400" b="1" dirty="0" err="1"/>
              <a:t>Lèque</a:t>
            </a:r>
            <a:br>
              <a:rPr lang="fr-FR" sz="2400" dirty="0"/>
            </a:br>
            <a:r>
              <a:rPr lang="fr-FR" sz="2400" dirty="0"/>
              <a:t> Végétation d’alignement avec les grands arbres pas renouvelée</a:t>
            </a:r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BDDFA36B-0890-48F9-B396-BF8320E348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A753ED-8FDB-4078-A8E6-53083D68CB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42"/>
          <a:stretch/>
        </p:blipFill>
        <p:spPr>
          <a:xfrm>
            <a:off x="3737113" y="1353479"/>
            <a:ext cx="8025800" cy="5153338"/>
          </a:xfrm>
          <a:prstGeom prst="rect">
            <a:avLst/>
          </a:prstGeom>
        </p:spPr>
      </p:pic>
      <p:pic>
        <p:nvPicPr>
          <p:cNvPr id="1026" name="Picture 2" descr="Quand une balade le long du littoral... - Port De Bouc d'hier et  d'aujourd'hui | Facebook">
            <a:extLst>
              <a:ext uri="{FF2B5EF4-FFF2-40B4-BE49-F238E27FC236}">
                <a16:creationId xmlns:a16="http://schemas.microsoft.com/office/drawing/2014/main" id="{DDF4D50A-92A5-495A-A31E-946D12520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7" y="3797916"/>
            <a:ext cx="2480370" cy="27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rganigramme : Connecteur 1">
            <a:extLst>
              <a:ext uri="{FF2B5EF4-FFF2-40B4-BE49-F238E27FC236}">
                <a16:creationId xmlns:a16="http://schemas.microsoft.com/office/drawing/2014/main" id="{EA4ECE73-BEEB-4976-8850-4D4098A174B7}"/>
              </a:ext>
            </a:extLst>
          </p:cNvPr>
          <p:cNvSpPr/>
          <p:nvPr/>
        </p:nvSpPr>
        <p:spPr>
          <a:xfrm>
            <a:off x="556591" y="2014330"/>
            <a:ext cx="212035" cy="2120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039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5BF86DD-5366-4BF0-8BAF-720D09FDF6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88" t="18551" r="4783" b="16366"/>
          <a:stretch/>
        </p:blipFill>
        <p:spPr>
          <a:xfrm>
            <a:off x="3128021" y="748330"/>
            <a:ext cx="8830409" cy="570327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286D645-0641-4841-9EBC-3A42C624A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6939" y="164891"/>
            <a:ext cx="9144000" cy="561009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Quartier des Comtes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7D8A1F9-0E13-4448-91AE-09C6E33E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30" t="26281" r="23696" b="5925"/>
          <a:stretch/>
        </p:blipFill>
        <p:spPr>
          <a:xfrm>
            <a:off x="132522" y="142460"/>
            <a:ext cx="2756959" cy="3286539"/>
          </a:xfrm>
          <a:prstGeom prst="rect">
            <a:avLst/>
          </a:prstGeom>
        </p:spPr>
      </p:pic>
      <p:pic>
        <p:nvPicPr>
          <p:cNvPr id="1026" name="Picture 2" descr="Une maison pour vos projets">
            <a:extLst>
              <a:ext uri="{FF2B5EF4-FFF2-40B4-BE49-F238E27FC236}">
                <a16:creationId xmlns:a16="http://schemas.microsoft.com/office/drawing/2014/main" id="{186A2E38-5BC9-401F-BD23-3DBF4DC7F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70" y="3905733"/>
            <a:ext cx="2655911" cy="254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rganigramme : Connecteur 11">
            <a:extLst>
              <a:ext uri="{FF2B5EF4-FFF2-40B4-BE49-F238E27FC236}">
                <a16:creationId xmlns:a16="http://schemas.microsoft.com/office/drawing/2014/main" id="{B187A1AE-37A4-4CA2-886A-C96346AB2E60}"/>
              </a:ext>
            </a:extLst>
          </p:cNvPr>
          <p:cNvSpPr/>
          <p:nvPr/>
        </p:nvSpPr>
        <p:spPr>
          <a:xfrm>
            <a:off x="1547189" y="710095"/>
            <a:ext cx="212035" cy="2120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98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EE8399-BCC0-418C-8CA1-112E4618D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9287" y="194711"/>
            <a:ext cx="9144000" cy="891967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Quartier du </a:t>
            </a:r>
            <a:r>
              <a:rPr lang="fr-FR" b="1" dirty="0" err="1"/>
              <a:t>Tassy</a:t>
            </a:r>
            <a:endParaRPr lang="fr-FR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16D5424-AE58-42FC-A7AF-DA9AA0235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57" t="11207" r="4347" b="13623"/>
          <a:stretch/>
        </p:blipFill>
        <p:spPr>
          <a:xfrm>
            <a:off x="2672178" y="1383297"/>
            <a:ext cx="8957570" cy="525041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3438FE4-021E-4814-BB3E-16A3CA799A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87" t="20527" r="41359" b="17207"/>
          <a:stretch/>
        </p:blipFill>
        <p:spPr>
          <a:xfrm>
            <a:off x="126861" y="194711"/>
            <a:ext cx="2343703" cy="3400147"/>
          </a:xfrm>
          <a:prstGeom prst="rect">
            <a:avLst/>
          </a:prstGeom>
        </p:spPr>
      </p:pic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7889200F-068B-46BF-A2B8-C9DC4C94BF24}"/>
              </a:ext>
            </a:extLst>
          </p:cNvPr>
          <p:cNvSpPr/>
          <p:nvPr/>
        </p:nvSpPr>
        <p:spPr>
          <a:xfrm>
            <a:off x="1815547" y="1277280"/>
            <a:ext cx="212035" cy="2120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A54289-C0A0-46C1-A51E-19901B91F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61" y="3760270"/>
            <a:ext cx="2343703" cy="276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79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D83597-7721-4B65-B4F6-A4358DB96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38" y="792251"/>
            <a:ext cx="9045724" cy="527349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4B9B04C-B44A-4964-BF44-7E5719D081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789F43-5608-4894-900F-E4BC6C857B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0" y="97422"/>
            <a:ext cx="1683665" cy="167379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2B4EF4B-3B46-4820-8F0F-025E35B1BBF8}"/>
              </a:ext>
            </a:extLst>
          </p:cNvPr>
          <p:cNvSpPr txBox="1"/>
          <p:nvPr/>
        </p:nvSpPr>
        <p:spPr>
          <a:xfrm>
            <a:off x="216440" y="6065748"/>
            <a:ext cx="6094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rgbClr val="183BA3"/>
                </a:solidFill>
                <a:latin typeface="Gotham-Medium"/>
              </a:rPr>
              <a:t>Julie DE MUER, </a:t>
            </a:r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Coordinatrice Bureau</a:t>
            </a:r>
          </a:p>
          <a:p>
            <a:pPr algn="l"/>
            <a:r>
              <a:rPr lang="fr-FR" sz="1800" b="0" i="1" u="none" strike="noStrike" baseline="0" dirty="0">
                <a:solidFill>
                  <a:srgbClr val="183BA3"/>
                </a:solidFill>
                <a:latin typeface="Gotham-BookItalic"/>
              </a:rPr>
              <a:t>des Guides GR2013,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639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C0FAFD4-586E-41F8-BFD7-C4B8AC688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725" y="1020871"/>
            <a:ext cx="9350550" cy="481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666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202</Words>
  <Application>Microsoft Office PowerPoint</Application>
  <PresentationFormat>Grand écran</PresentationFormat>
  <Paragraphs>47</Paragraphs>
  <Slides>15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4" baseType="lpstr">
      <vt:lpstr>Arial</vt:lpstr>
      <vt:lpstr>Bahnschrift SemiBold Condensed</vt:lpstr>
      <vt:lpstr>Calibri</vt:lpstr>
      <vt:lpstr>Calibri Light</vt:lpstr>
      <vt:lpstr>Century Gothic</vt:lpstr>
      <vt:lpstr>Gotham-BookItalic</vt:lpstr>
      <vt:lpstr>Gotham-Medium</vt:lpstr>
      <vt:lpstr>Mistral</vt:lpstr>
      <vt:lpstr>Thème Office</vt:lpstr>
      <vt:lpstr>Présentation PowerPoint</vt:lpstr>
      <vt:lpstr>Présentation PowerPoint</vt:lpstr>
      <vt:lpstr>Présentation PowerPoint</vt:lpstr>
      <vt:lpstr>Présentation PowerPoint</vt:lpstr>
      <vt:lpstr>Quartier de La Lèque  Végétation d’alignement avec les grands arbres pas renouvelée</vt:lpstr>
      <vt:lpstr>Quartier des Comtes </vt:lpstr>
      <vt:lpstr>Quartier du Tassy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VALLON Marie-Caroline</dc:creator>
  <cp:lastModifiedBy>VALLON Marie-Caroline</cp:lastModifiedBy>
  <cp:revision>2</cp:revision>
  <dcterms:created xsi:type="dcterms:W3CDTF">2022-01-14T09:40:12Z</dcterms:created>
  <dcterms:modified xsi:type="dcterms:W3CDTF">2022-01-14T09:52:25Z</dcterms:modified>
</cp:coreProperties>
</file>