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46" r:id="rId2"/>
    <p:sldId id="447" r:id="rId3"/>
    <p:sldId id="448" r:id="rId4"/>
    <p:sldId id="449" r:id="rId5"/>
    <p:sldId id="450" r:id="rId6"/>
    <p:sldId id="451" r:id="rId7"/>
    <p:sldId id="452" r:id="rId8"/>
    <p:sldId id="453" r:id="rId9"/>
    <p:sldId id="454" r:id="rId10"/>
    <p:sldId id="455" r:id="rId11"/>
    <p:sldId id="456" r:id="rId12"/>
    <p:sldId id="723" r:id="rId13"/>
    <p:sldId id="724" r:id="rId14"/>
    <p:sldId id="725" r:id="rId15"/>
    <p:sldId id="726" r:id="rId16"/>
    <p:sldId id="727" r:id="rId17"/>
    <p:sldId id="728" r:id="rId18"/>
    <p:sldId id="729" r:id="rId19"/>
    <p:sldId id="730" r:id="rId20"/>
    <p:sldId id="731" r:id="rId21"/>
    <p:sldId id="732" r:id="rId22"/>
    <p:sldId id="262" r:id="rId23"/>
    <p:sldId id="662" r:id="rId24"/>
    <p:sldId id="683" r:id="rId25"/>
    <p:sldId id="721" r:id="rId26"/>
    <p:sldId id="257" r:id="rId27"/>
    <p:sldId id="268" r:id="rId28"/>
    <p:sldId id="266" r:id="rId29"/>
    <p:sldId id="722" r:id="rId30"/>
    <p:sldId id="256" r:id="rId31"/>
    <p:sldId id="733" r:id="rId32"/>
    <p:sldId id="734" r:id="rId33"/>
    <p:sldId id="735" r:id="rId34"/>
    <p:sldId id="736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41" autoAdjust="0"/>
    <p:restoredTop sz="94660"/>
  </p:normalViewPr>
  <p:slideViewPr>
    <p:cSldViewPr snapToGrid="0">
      <p:cViewPr varScale="1">
        <p:scale>
          <a:sx n="79" d="100"/>
          <a:sy n="79" d="100"/>
        </p:scale>
        <p:origin x="7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2D403-F508-46E2-8907-F4930E452421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34F37-FDA4-4B6E-AB71-3E3330B9FD6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2005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F33F-2F59-413B-9085-9C1766C33DF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10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88EB7-1A17-4080-ACCF-EC346CD9C08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393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Espace réservé des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/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634" indent="-285628">
              <a:defRPr>
                <a:solidFill>
                  <a:schemeClr val="tx1"/>
                </a:solidFill>
                <a:latin typeface="Arial" charset="0"/>
              </a:defRPr>
            </a:lvl2pPr>
            <a:lvl3pPr marL="1142512" indent="-228502">
              <a:defRPr>
                <a:solidFill>
                  <a:schemeClr val="tx1"/>
                </a:solidFill>
                <a:latin typeface="Arial" charset="0"/>
              </a:defRPr>
            </a:lvl3pPr>
            <a:lvl4pPr marL="1599517" indent="-228502">
              <a:defRPr>
                <a:solidFill>
                  <a:schemeClr val="tx1"/>
                </a:solidFill>
                <a:latin typeface="Arial" charset="0"/>
              </a:defRPr>
            </a:lvl4pPr>
            <a:lvl5pPr marL="2056521" indent="-228502">
              <a:defRPr>
                <a:solidFill>
                  <a:schemeClr val="tx1"/>
                </a:solidFill>
                <a:latin typeface="Arial" charset="0"/>
              </a:defRPr>
            </a:lvl5pPr>
            <a:lvl6pPr marL="2513527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531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536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540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EFC43-0987-4E59-985B-0A15813C9A05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alt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818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Espace réservé des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/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634" indent="-285628">
              <a:defRPr>
                <a:solidFill>
                  <a:schemeClr val="tx1"/>
                </a:solidFill>
                <a:latin typeface="Arial" charset="0"/>
              </a:defRPr>
            </a:lvl2pPr>
            <a:lvl3pPr marL="1142512" indent="-228502">
              <a:defRPr>
                <a:solidFill>
                  <a:schemeClr val="tx1"/>
                </a:solidFill>
                <a:latin typeface="Arial" charset="0"/>
              </a:defRPr>
            </a:lvl3pPr>
            <a:lvl4pPr marL="1599517" indent="-228502">
              <a:defRPr>
                <a:solidFill>
                  <a:schemeClr val="tx1"/>
                </a:solidFill>
                <a:latin typeface="Arial" charset="0"/>
              </a:defRPr>
            </a:lvl4pPr>
            <a:lvl5pPr marL="2056521" indent="-228502">
              <a:defRPr>
                <a:solidFill>
                  <a:schemeClr val="tx1"/>
                </a:solidFill>
                <a:latin typeface="Arial" charset="0"/>
              </a:defRPr>
            </a:lvl5pPr>
            <a:lvl6pPr marL="2513527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531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536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540" indent="-2285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EFC43-0987-4E59-985B-0A15813C9A05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alt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314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Espace réservé des not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/>
          </a:p>
        </p:txBody>
      </p:sp>
      <p:sp>
        <p:nvSpPr>
          <p:cNvPr id="706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69728" indent="-296049">
              <a:defRPr>
                <a:solidFill>
                  <a:schemeClr val="tx1"/>
                </a:solidFill>
                <a:latin typeface="Arial" charset="0"/>
              </a:defRPr>
            </a:lvl2pPr>
            <a:lvl3pPr marL="1184196" indent="-236839">
              <a:defRPr>
                <a:solidFill>
                  <a:schemeClr val="tx1"/>
                </a:solidFill>
                <a:latin typeface="Arial" charset="0"/>
              </a:defRPr>
            </a:lvl3pPr>
            <a:lvl4pPr marL="1657874" indent="-236839">
              <a:defRPr>
                <a:solidFill>
                  <a:schemeClr val="tx1"/>
                </a:solidFill>
                <a:latin typeface="Arial" charset="0"/>
              </a:defRPr>
            </a:lvl4pPr>
            <a:lvl5pPr marL="2131552" indent="-236839">
              <a:defRPr>
                <a:solidFill>
                  <a:schemeClr val="tx1"/>
                </a:solidFill>
                <a:latin typeface="Arial" charset="0"/>
              </a:defRPr>
            </a:lvl5pPr>
            <a:lvl6pPr marL="2605231" indent="-23683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78909" indent="-23683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52587" indent="-23683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26265" indent="-23683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EFC43-0987-4E59-985B-0A15813C9A05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466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F0F413-7A27-4EC0-B743-FBAD2552D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3AD8B53-A8E0-42C9-A4B4-DEC8524153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47227D-5597-48E6-91F1-3F464B7CF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C9A8F8-874A-4573-891E-7DC9FC07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106190-C0C9-4201-8929-09A020058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84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26343E-033D-4600-B4BD-09F1F534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A262DF-34FA-4F80-A37B-008443C0BB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322ADC-FFC1-49D0-8080-8055799DD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846A2E-FE02-43A5-B026-F2FFB1518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E694C4-DF70-4D6C-BB3E-B1E7B6487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702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F3637E8-5A91-4E1B-A2DA-4C486DF391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7D73DBC-E669-420E-9A60-E0FB09E4B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8EED7E-32E8-4B57-9150-53FC0833A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676C44-DC86-4839-9ADB-79CE2AF9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B6C42F-801B-407C-B807-AF1B89342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53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 b="1" i="0" cap="all" baseline="0">
                <a:solidFill>
                  <a:srgbClr val="0D2400"/>
                </a:solidFill>
                <a:latin typeface="century gothic" charset="0"/>
              </a:defRPr>
            </a:lvl1pPr>
          </a:lstStyle>
          <a:p>
            <a:r>
              <a:rPr lang="fr-FR" dirty="0"/>
              <a:t>Cliquez et modifiez le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563E2-7F20-40D5-9CFC-15C529555692}" type="datetime1">
              <a:rPr lang="fr-FR" smtClean="0"/>
              <a:t>14/01/2022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AB49-7A81-9D42-9563-B519556680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45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9488AB-06DA-4D7B-A885-792B81571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28B4A4-CE21-430F-BE14-35B0BE09A2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EFF3E7-3E33-4703-B54D-759E3A8F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220CAB-64A9-4A3D-8956-C7095C08E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B8A185-FBA9-47D9-B173-31ABCADF0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44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1EFF2C-85C1-41B7-A1D6-3B82AC25D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81D1A1-A7E9-4020-BBF6-F1358BB61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33B66F-FCAA-45CC-A844-A9ADF7190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3921B9-6885-4020-9654-F4FFDAC44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45C20E-F30C-423A-988F-407A142D7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5152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2EC11B-6A98-43BF-AAB3-156B04EA4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9692D6-EDC8-474E-BC01-08FE59481F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62ADD8-31CD-4D9D-A625-D7AD26F0D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F3BE1B-D894-49B0-AAA2-82CDAD7B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303BDB-3A96-4201-8644-4186DE176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3E27025-5D4A-4270-BC99-354D5B68E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193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376392-7185-43ED-AF8E-A0306D0A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91EA65-9752-4EFA-8C66-F1E687B3E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459787E-98BB-4C0F-8E43-4FF0CF1CA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0437752-8A71-4145-9548-D4A6BD843B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A2BC4CB-CD7F-49E4-BF12-0C76094136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5A44913-B803-4D4E-86C7-26FE121C6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135ADAC-DDBA-44AA-816D-3AF139CA7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E8AD8C0-4DFB-441A-A1FB-DCE2A8582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47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D4B41E-C856-44D8-BF24-45C790F65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D641BF3-8E01-409E-A8B5-737797B7C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C6FEC0-5FEF-43AB-AD52-9F8D04E1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946210-8C37-4C52-A528-D0BA9DFD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1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04893A5-EB7D-44D5-8776-2428C75F7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21A06DA-76F6-4A21-A3E1-01B73A62D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CF84A0-553A-4936-91D8-74D8F7E3C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944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829596-A80F-4F39-B6A2-FD22EDACC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A72E0C-8DEC-4B7F-AFC5-B41C821A6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FB404C-755C-47E1-8EE3-AEE4B1F13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2871A4E-85E7-4B1E-9636-8836EF1B9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EF574F6-CCAA-4F12-80DA-17A5350A5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24B830-9741-4CCE-BF60-1C2EA9549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43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E56C24-FB07-4091-87D3-19E658836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19B98FB-0722-404D-A3EB-52A6F39EBE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6BAEB9-C347-41CD-B98F-C621614C96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D20C2DB-387B-4ACF-844D-E5D6055C1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1C310A6-7A53-49AF-A145-E5C8B1300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72E42A2-2346-492C-8858-370DD850F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9697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B666214-EC4C-4175-96D7-182FB6997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6878AA-D35F-4167-84A1-7A5EE9919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922461-BB88-4E64-B6F1-B35C7B4F1A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B036B-68ED-4B1B-923D-9700F61A0384}" type="datetimeFigureOut">
              <a:rPr lang="fr-FR" smtClean="0"/>
              <a:t>14/01/2022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1DB86F-4F8F-4A92-A3E9-7CF1EC2F72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92DB9F-2F48-4FEF-AAD0-48D83D233C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8E97E-75D2-4A33-99C5-B64F6CB3D0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219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ZoneTexte 79"/>
          <p:cNvSpPr txBox="1"/>
          <p:nvPr/>
        </p:nvSpPr>
        <p:spPr>
          <a:xfrm>
            <a:off x="2566478" y="534130"/>
            <a:ext cx="7850002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083"/>
            <a:ext cx="12191999" cy="2114158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622157" y="534130"/>
            <a:ext cx="8290267" cy="134273"/>
          </a:xfrm>
          <a:prstGeom prst="rect">
            <a:avLst/>
          </a:prstGeom>
          <a:solidFill>
            <a:srgbClr val="C2CC37"/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fr-FR" sz="3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5389158" y="165515"/>
            <a:ext cx="1683665" cy="167379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49261" y="855816"/>
            <a:ext cx="1134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" y="66806"/>
            <a:ext cx="1845469" cy="1064694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2078182" y="2014540"/>
            <a:ext cx="8478982" cy="984885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TABLE RONDE 3 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2400" b="1" dirty="0">
                <a:solidFill>
                  <a:srgbClr val="C6CF44"/>
                </a:solidFill>
              </a:rPr>
              <a:t>Quelle place pour l’eau dans une ville : du bien être au risque ?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EEBA48-FC03-4E25-901C-D482586338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2224" y="3185444"/>
            <a:ext cx="5596384" cy="366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34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594A7D3-86BC-44B8-8C1A-409FB51D7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0"/>
          <a:stretch/>
        </p:blipFill>
        <p:spPr>
          <a:xfrm>
            <a:off x="1298864" y="0"/>
            <a:ext cx="9680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16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28DB71-23B6-4E75-8AD1-EAAA68429F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2"/>
          <a:stretch/>
        </p:blipFill>
        <p:spPr>
          <a:xfrm>
            <a:off x="1361209" y="60846"/>
            <a:ext cx="9426889" cy="664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4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7CCC3FA-7C8B-4CC5-9D56-58746CAFD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35" y="9047"/>
            <a:ext cx="9888330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44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DC2349D-A213-4AE2-B3C8-31CDCED10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40584"/>
            <a:ext cx="9268691" cy="654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34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003C74A-8430-4113-871F-33338C271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914" y="4284"/>
            <a:ext cx="9650172" cy="684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79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9DD561F-5548-492A-ADC3-18579BBA3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88" y="13811"/>
            <a:ext cx="9669224" cy="6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70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9842B6-9BA3-4C9A-A82A-AD7E6AA4D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24" y="9047"/>
            <a:ext cx="9678751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10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6E4B4B8-4972-4EFC-A9E9-DA672A116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614" y="155865"/>
            <a:ext cx="9143927" cy="643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20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13B658B-850C-4659-A893-58AF11788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327" y="264943"/>
            <a:ext cx="8991961" cy="644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38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1A7DFE7-3CE9-4254-8433-6FBCBD570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993" y="18574"/>
            <a:ext cx="9774014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E0F03CF-CA3C-41B7-99FB-834484A52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42" y="17342"/>
            <a:ext cx="9467915" cy="664399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75116E7-8841-4782-812F-B377E2DE3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653" y="17342"/>
            <a:ext cx="1472568" cy="106469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844595F-2941-4BCF-B9B6-65AAB8CDD7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-831" y="0"/>
            <a:ext cx="1683665" cy="167379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31D2376-8510-42A1-91B9-865CE95A391A}"/>
              </a:ext>
            </a:extLst>
          </p:cNvPr>
          <p:cNvSpPr txBox="1"/>
          <p:nvPr/>
        </p:nvSpPr>
        <p:spPr>
          <a:xfrm>
            <a:off x="3377930" y="6032344"/>
            <a:ext cx="6094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0" i="0" u="none" strike="noStrike" baseline="0" dirty="0">
                <a:solidFill>
                  <a:schemeClr val="bg1"/>
                </a:solidFill>
                <a:latin typeface="Gotham-Medium"/>
              </a:rPr>
              <a:t>Thierry MAYTRAUD, </a:t>
            </a:r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Urbaniste-hydrologue -</a:t>
            </a:r>
          </a:p>
          <a:p>
            <a:pPr algn="l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Fondateur de l’Agence ATM,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45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BDE958A-312E-4843-9158-444CD3E0B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64" y="484039"/>
            <a:ext cx="8914693" cy="637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92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3BE443A-F412-448C-A809-684A14F1F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72" y="18574"/>
            <a:ext cx="9716856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42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43" y="0"/>
            <a:ext cx="9141291" cy="685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891" y="7937"/>
            <a:ext cx="7086458" cy="6887030"/>
          </a:xfrm>
          <a:prstGeom prst="rect">
            <a:avLst/>
          </a:prstGeom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00AB49-7A81-9D42-9563-B5195566800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744671" y="357137"/>
            <a:ext cx="7564934" cy="6984098"/>
          </a:xfrm>
          <a:prstGeom prst="rect">
            <a:avLst/>
          </a:prstGeom>
          <a:noFill/>
        </p:spPr>
        <p:txBody>
          <a:bodyPr wrap="square" lIns="89067" tIns="44517" rIns="89067" bIns="4451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ictoire" panose="02000000000000000000" pitchFamily="2" charset="0"/>
                <a:ea typeface="Century Gothic" charset="0"/>
                <a:cs typeface="Century Gothic" charset="0"/>
              </a:rPr>
              <a:t>La compét</a:t>
            </a:r>
            <a:r>
              <a:rPr kumimoji="0" lang="fr-FR" sz="48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ctoire" panose="02000000000000000000" pitchFamily="2" charset="0"/>
                <a:ea typeface="Century Gothic" charset="0"/>
                <a:cs typeface="Century Gothic" charset="0"/>
              </a:rPr>
              <a:t>ence </a:t>
            </a:r>
            <a:r>
              <a:rPr kumimoji="0" lang="fr-FR" sz="4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ictoire" panose="02000000000000000000" pitchFamily="2" charset="0"/>
                <a:ea typeface="Century Gothic" charset="0"/>
                <a:cs typeface="Century Gothic" charset="0"/>
              </a:rPr>
              <a:t>GEMAPI et la dés imperméabilisation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ictoire" panose="02000000000000000000" pitchFamily="2" charset="0"/>
              <a:ea typeface="Century Gothic" charset="0"/>
              <a:cs typeface="Century Gothic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ictoire" panose="02000000000000000000" pitchFamily="2" charset="0"/>
              <a:ea typeface="Century Gothic" charset="0"/>
              <a:cs typeface="Century Gothic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ictoire" panose="02000000000000000000" pitchFamily="2" charset="0"/>
                <a:ea typeface="Avenir Black" charset="0"/>
                <a:cs typeface="Avenir Black" charset="0"/>
              </a:rPr>
              <a:t>Passer d’une politique d’aménagement à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ictoire" panose="02000000000000000000" pitchFamily="2" charset="0"/>
                <a:ea typeface="Avenir Black" charset="0"/>
                <a:cs typeface="Avenir Black" charset="0"/>
              </a:rPr>
              <a:t>une politique de ménagement du territoire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3200" b="1" i="1" spc="600" dirty="0">
              <a:solidFill>
                <a:prstClr val="white"/>
              </a:solidFill>
              <a:latin typeface="Victoire" panose="02000000000000000000" pitchFamily="2" charset="0"/>
              <a:ea typeface="Avenir Black" charset="0"/>
              <a:cs typeface="Avenir Black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ictoire" panose="02000000000000000000" pitchFamily="2" charset="0"/>
                <a:ea typeface="Avenir Black" charset="0"/>
                <a:cs typeface="Avenir Black" charset="0"/>
              </a:rPr>
              <a:t>Nadine Florence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ictoire" panose="02000000000000000000" pitchFamily="2" charset="0"/>
              <a:ea typeface="Century Gothic" charset="0"/>
              <a:cs typeface="Century Gothic" charset="0"/>
            </a:endParaRPr>
          </a:p>
        </p:txBody>
      </p:sp>
      <p:sp>
        <p:nvSpPr>
          <p:cNvPr id="4" name="AutoShape 2" descr="https://frc-powerpoint.officeapps.live.com/pods/GetClipboardImage.ashx?Id=f7f6110a-f06a-403a-a17d-89bcd1840143&amp;DC=GFR1&amp;pkey=3a7b7fbd-d697-41c5-bb93-348eb0166136&amp;wdoverrides=GetClipboardImageEnabled:true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2867C5-2ABB-4861-B4C9-7E52CEA036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496" y="7937"/>
            <a:ext cx="1472568" cy="10646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D9BE3E9-5C8D-48D7-ADCA-1457D2E9DD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-6056" y="5176271"/>
            <a:ext cx="1683665" cy="167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26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2">
            <a:extLst>
              <a:ext uri="{FF2B5EF4-FFF2-40B4-BE49-F238E27FC236}">
                <a16:creationId xmlns:a16="http://schemas.microsoft.com/office/drawing/2014/main" id="{B546457B-D047-4ED3-9145-CF765BF84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375" y="194276"/>
            <a:ext cx="9383796" cy="686283"/>
          </a:xfrm>
        </p:spPr>
        <p:txBody>
          <a:bodyPr>
            <a:normAutofit/>
          </a:bodyPr>
          <a:lstStyle/>
          <a:p>
            <a:pPr algn="ctr"/>
            <a:r>
              <a:rPr lang="fr-FR" sz="3100" b="1" dirty="0">
                <a:solidFill>
                  <a:schemeClr val="accent1"/>
                </a:solidFill>
              </a:rPr>
              <a:t>GEMAPI: une compétence métropolitaine récente </a:t>
            </a:r>
            <a:endParaRPr lang="fr-FR" altLang="fr-FR" sz="3100" b="1" dirty="0">
              <a:solidFill>
                <a:schemeClr val="accent1"/>
              </a:solidFill>
            </a:endParaRP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914C097E-6E3C-4A96-B578-1082C5A6E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5813" y="1245538"/>
            <a:ext cx="8260375" cy="986386"/>
          </a:xfrm>
          <a:noFill/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fr-FR" sz="2000" dirty="0"/>
              <a:t>La gestion de l’eau, des milieux aquatiques et la prévention des inondations s’apparente à une gestion d’une partie du grand cycle de l’eau, et notamment les rivières en lien avec les inondations.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C630DC33-1D55-47A1-9E36-E095C43E8B56}"/>
              </a:ext>
            </a:extLst>
          </p:cNvPr>
          <p:cNvSpPr txBox="1">
            <a:spLocks/>
          </p:cNvSpPr>
          <p:nvPr/>
        </p:nvSpPr>
        <p:spPr>
          <a:xfrm>
            <a:off x="1961141" y="4277032"/>
            <a:ext cx="4808614" cy="210667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 vise :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préservation et l’amélioration du bon fonctionnement des milieux aquatiques :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GEMA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;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réduction de l’aléa, de la vulnérabilité et des risques d’inondation :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ED31BE7-0270-439A-9E6B-75E8F3459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742" y="1994679"/>
            <a:ext cx="3609379" cy="402511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ACFAFFC-ED5F-49FA-8984-A90BF61F7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6323" y="2255796"/>
            <a:ext cx="4138250" cy="199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288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2">
            <a:extLst>
              <a:ext uri="{FF2B5EF4-FFF2-40B4-BE49-F238E27FC236}">
                <a16:creationId xmlns:a16="http://schemas.microsoft.com/office/drawing/2014/main" id="{B546457B-D047-4ED3-9145-CF765BF84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5812" y="202353"/>
            <a:ext cx="7954962" cy="686283"/>
          </a:xfrm>
        </p:spPr>
        <p:txBody>
          <a:bodyPr>
            <a:noAutofit/>
          </a:bodyPr>
          <a:lstStyle/>
          <a:p>
            <a:pPr algn="l"/>
            <a:r>
              <a:rPr lang="fr-FR" sz="2800" b="1" dirty="0">
                <a:solidFill>
                  <a:schemeClr val="bg1"/>
                </a:solidFill>
              </a:rPr>
              <a:t>GEMAPI : Développement d’une conscience commune de l’eau et des risques associés au sein de la Métropole</a:t>
            </a:r>
            <a:endParaRPr lang="fr-FR" alt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Flèche : bas 4">
            <a:extLst>
              <a:ext uri="{FF2B5EF4-FFF2-40B4-BE49-F238E27FC236}">
                <a16:creationId xmlns:a16="http://schemas.microsoft.com/office/drawing/2014/main" id="{3ECFE385-DE9C-4347-9369-36F5846D89A7}"/>
              </a:ext>
            </a:extLst>
          </p:cNvPr>
          <p:cNvSpPr/>
          <p:nvPr/>
        </p:nvSpPr>
        <p:spPr>
          <a:xfrm>
            <a:off x="5594671" y="3663037"/>
            <a:ext cx="555930" cy="356616"/>
          </a:xfrm>
          <a:prstGeom prst="downArrow">
            <a:avLst>
              <a:gd name="adj1" fmla="val 50000"/>
              <a:gd name="adj2" fmla="val 27546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C5A2C90-FEDB-481F-A1D0-5C863FEACFF4}"/>
              </a:ext>
            </a:extLst>
          </p:cNvPr>
          <p:cNvSpPr txBox="1"/>
          <p:nvPr/>
        </p:nvSpPr>
        <p:spPr>
          <a:xfrm>
            <a:off x="5200016" y="990152"/>
            <a:ext cx="134524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Concilier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614DC8-3468-40B2-A187-7F6F10C031E1}"/>
              </a:ext>
            </a:extLst>
          </p:cNvPr>
          <p:cNvSpPr txBox="1"/>
          <p:nvPr/>
        </p:nvSpPr>
        <p:spPr>
          <a:xfrm>
            <a:off x="2038905" y="1477281"/>
            <a:ext cx="37510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Logique de projet territorial de développement durable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861A8A5-E738-4888-A67D-5A57297C07E4}"/>
              </a:ext>
            </a:extLst>
          </p:cNvPr>
          <p:cNvSpPr txBox="1"/>
          <p:nvPr/>
        </p:nvSpPr>
        <p:spPr>
          <a:xfrm>
            <a:off x="6244164" y="1478210"/>
            <a:ext cx="37510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Logique de gestion intégrée de l’eau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35DBA6A-7DA0-40FE-A2E9-D4F4619D041F}"/>
              </a:ext>
            </a:extLst>
          </p:cNvPr>
          <p:cNvSpPr txBox="1"/>
          <p:nvPr/>
        </p:nvSpPr>
        <p:spPr>
          <a:xfrm>
            <a:off x="4837780" y="2275347"/>
            <a:ext cx="211468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 Satisfaire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9F57771-5B2C-4CE7-94E8-2A515861A8B4}"/>
              </a:ext>
            </a:extLst>
          </p:cNvPr>
          <p:cNvSpPr txBox="1"/>
          <p:nvPr/>
        </p:nvSpPr>
        <p:spPr>
          <a:xfrm>
            <a:off x="1752889" y="2755485"/>
            <a:ext cx="8528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 b="1">
                <a:solidFill>
                  <a:srgbClr val="0070C0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demande sociale, économique et environnementale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9023510-793E-404F-B02E-7AF3FA107763}"/>
              </a:ext>
            </a:extLst>
          </p:cNvPr>
          <p:cNvSpPr txBox="1"/>
          <p:nvPr/>
        </p:nvSpPr>
        <p:spPr>
          <a:xfrm>
            <a:off x="5200016" y="3194575"/>
            <a:ext cx="14182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nécessite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22EF1E9-255E-4F8B-94C1-76A3A7187D06}"/>
              </a:ext>
            </a:extLst>
          </p:cNvPr>
          <p:cNvSpPr txBox="1"/>
          <p:nvPr/>
        </p:nvSpPr>
        <p:spPr>
          <a:xfrm>
            <a:off x="1831820" y="3971047"/>
            <a:ext cx="8528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 b="1">
                <a:solidFill>
                  <a:srgbClr val="0070C0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création de nouveaux espaces de décisions,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A14F7F5-C5B4-4C66-9C31-A9934B2AFD1A}"/>
              </a:ext>
            </a:extLst>
          </p:cNvPr>
          <p:cNvSpPr txBox="1"/>
          <p:nvPr/>
        </p:nvSpPr>
        <p:spPr>
          <a:xfrm>
            <a:off x="746289" y="4487238"/>
            <a:ext cx="1069942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2800" b="1">
                <a:solidFill>
                  <a:srgbClr val="0070C0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politique d’aménagement du territoire doit s’imprégner de la politique de l’eau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1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Une approche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1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par le haut : Planification urbaine , instruction des dossiers d’aménagement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1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et  par le bas:  Gestion technique opérationnelle des projets 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​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7213582-976B-4287-8E93-E0933E70DB5D}"/>
              </a:ext>
            </a:extLst>
          </p:cNvPr>
          <p:cNvSpPr txBox="1"/>
          <p:nvPr/>
        </p:nvSpPr>
        <p:spPr>
          <a:xfrm>
            <a:off x="5708616" y="1542247"/>
            <a:ext cx="40107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272214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2">
            <a:extLst>
              <a:ext uri="{FF2B5EF4-FFF2-40B4-BE49-F238E27FC236}">
                <a16:creationId xmlns:a16="http://schemas.microsoft.com/office/drawing/2014/main" id="{B546457B-D047-4ED3-9145-CF765BF84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650" y="545494"/>
            <a:ext cx="8610600" cy="686283"/>
          </a:xfrm>
        </p:spPr>
        <p:txBody>
          <a:bodyPr>
            <a:noAutofit/>
          </a:bodyPr>
          <a:lstStyle/>
          <a:p>
            <a:pPr algn="ctr"/>
            <a:r>
              <a:rPr lang="fr-FR" sz="2400" b="1" dirty="0">
                <a:solidFill>
                  <a:srgbClr val="0070C0"/>
                </a:solidFill>
              </a:rPr>
              <a:t>GEMAPI ET LA GESTION DES EAUX PLUVIALES </a:t>
            </a:r>
            <a:endParaRPr lang="fr-FR" altLang="fr-FR" sz="2400" b="1" dirty="0">
              <a:solidFill>
                <a:srgbClr val="0070C0"/>
              </a:solidFill>
            </a:endParaRP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9FAAAC92-0E19-4955-B4BF-07E7050E0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2012" y="1602558"/>
            <a:ext cx="9103657" cy="4369848"/>
          </a:xfrm>
          <a:noFill/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fr-FR" sz="2000" dirty="0"/>
              <a:t>Depuis septembre 2019, le service GEMAPI et le Service Pluvial de la Métropole ont échangé pour définir les </a:t>
            </a:r>
            <a:r>
              <a:rPr lang="fr-FR" sz="2000" b="1" dirty="0"/>
              <a:t>contours du périmètre PLUVIAL / GEMAPI </a:t>
            </a:r>
            <a:r>
              <a:rPr lang="fr-FR" sz="2000" dirty="0"/>
              <a:t>conscient de la nécessité de mettre en œuvre des programmes métropolitains de protection contre les inondations.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fr-FR" sz="2000" dirty="0"/>
              <a:t>Ce périmètre représente</a:t>
            </a:r>
          </a:p>
          <a:p>
            <a:pPr marL="342900" lvl="2" indent="-342900" fontAlgn="base">
              <a:spcBef>
                <a:spcPts val="750"/>
              </a:spcBef>
              <a:spcAft>
                <a:spcPts val="600"/>
              </a:spcAft>
              <a:defRPr/>
            </a:pPr>
            <a:r>
              <a:rPr lang="fr-FR" sz="2000" dirty="0"/>
              <a:t>Un </a:t>
            </a:r>
            <a:r>
              <a:rPr lang="fr-FR" sz="2000" b="1" dirty="0"/>
              <a:t>enjeu d’aménagement </a:t>
            </a:r>
            <a:r>
              <a:rPr lang="fr-FR" sz="2000" dirty="0"/>
              <a:t>par l’optimisation des systèmes d’assainissement, la réduction des inondations lors des épisodes de ruissellement et l’adaptation de la ville aux changements climatiques</a:t>
            </a:r>
          </a:p>
          <a:p>
            <a:pPr marL="342900" lvl="2" indent="-342900" fontAlgn="base">
              <a:spcBef>
                <a:spcPts val="750"/>
              </a:spcBef>
              <a:spcAft>
                <a:spcPts val="600"/>
              </a:spcAft>
              <a:defRPr/>
            </a:pPr>
            <a:r>
              <a:rPr lang="fr-FR" sz="2000" dirty="0"/>
              <a:t>Un </a:t>
            </a:r>
            <a:r>
              <a:rPr lang="fr-FR" sz="2000" b="1" dirty="0"/>
              <a:t>enjeu de gouvernance territoriale </a:t>
            </a:r>
            <a:r>
              <a:rPr lang="fr-FR" sz="2000" dirty="0"/>
              <a:t>sur un territoire vaste et contrasté qui permette d’aboutir à une vision d’ensemble</a:t>
            </a:r>
          </a:p>
          <a:p>
            <a:pPr marL="342900" lvl="2" indent="-342900" fontAlgn="base">
              <a:spcBef>
                <a:spcPts val="750"/>
              </a:spcBef>
              <a:spcAft>
                <a:spcPts val="600"/>
              </a:spcAft>
              <a:defRPr/>
            </a:pPr>
            <a:r>
              <a:rPr lang="fr-FR" sz="2000" dirty="0"/>
              <a:t>Un </a:t>
            </a:r>
            <a:r>
              <a:rPr lang="fr-FR" sz="2000" b="1" dirty="0"/>
              <a:t>enjeu de dimension opérationnelle </a:t>
            </a:r>
            <a:r>
              <a:rPr lang="fr-FR" sz="2000" dirty="0"/>
              <a:t>ou la gestion de l’eau pluviale intègre la relation du bâti avec l’environnement, l’aménagement des espaces publics,  l’intégration et la restauration des cours d’eaux dans l’espace urbain.</a:t>
            </a:r>
          </a:p>
          <a:p>
            <a:pPr marL="0" indent="0">
              <a:spcAft>
                <a:spcPts val="600"/>
              </a:spcAft>
              <a:buNone/>
            </a:pPr>
            <a:endParaRPr lang="fr-FR" sz="16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FE86D-83DB-A749-AC52-7D9FD0C681E1}" type="slidenum"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787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39241" y="149836"/>
            <a:ext cx="9778480" cy="4616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COMPETENCE GEMAPI : La dés imperméabilisation 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1231642" y="6419040"/>
            <a:ext cx="9304338" cy="26987"/>
          </a:xfrm>
          <a:prstGeom prst="line">
            <a:avLst/>
          </a:prstGeom>
          <a:noFill/>
          <a:ln w="50800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268280" y="6303152"/>
            <a:ext cx="6958012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                                         </a:t>
            </a:r>
            <a:r>
              <a:rPr kumimoji="0" lang="fr-FR" alt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Direction Générale Adjointe Urbanisme et Stratégie Territoriale </a:t>
            </a:r>
          </a:p>
        </p:txBody>
      </p:sp>
      <p:sp>
        <p:nvSpPr>
          <p:cNvPr id="6" name="Rectangle 5"/>
          <p:cNvSpPr/>
          <p:nvPr/>
        </p:nvSpPr>
        <p:spPr>
          <a:xfrm>
            <a:off x="3768247" y="2076922"/>
            <a:ext cx="4968429" cy="338554"/>
          </a:xfrm>
          <a:prstGeom prst="rect">
            <a:avLst/>
          </a:prstGeom>
          <a:solidFill>
            <a:srgbClr val="9CFF7D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LES PROJETS D’AMENAGEMENT ET LA GESTION PLUVIALE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8836535" y="2070658"/>
            <a:ext cx="3071798" cy="338554"/>
          </a:xfrm>
          <a:prstGeom prst="rect">
            <a:avLst/>
          </a:prstGeom>
          <a:solidFill>
            <a:srgbClr val="1EB256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LA STRATEGIE FONCIERE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350109" y="2070658"/>
            <a:ext cx="3318279" cy="338554"/>
          </a:xfrm>
          <a:prstGeom prst="rect">
            <a:avLst/>
          </a:prstGeom>
          <a:solidFill>
            <a:srgbClr val="BEFEC9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LA PLANIFICATION URBAINE 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367803" y="1559512"/>
            <a:ext cx="3873730" cy="307777"/>
          </a:xfrm>
          <a:prstGeom prst="rect">
            <a:avLst/>
          </a:prstGeom>
          <a:solidFill>
            <a:srgbClr val="B5D4F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D’AMBITION DECLINE EN 3 DEMARCHES </a:t>
            </a:r>
            <a:endParaRPr kumimoji="0" lang="fr-FR" alt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ZoneTexte 2"/>
          <p:cNvSpPr txBox="1">
            <a:spLocks noChangeArrowheads="1"/>
          </p:cNvSpPr>
          <p:nvPr/>
        </p:nvSpPr>
        <p:spPr bwMode="auto">
          <a:xfrm>
            <a:off x="350110" y="2586805"/>
            <a:ext cx="3318278" cy="677108"/>
          </a:xfrm>
          <a:prstGeom prst="rect">
            <a:avLst/>
          </a:prstGeom>
          <a:solidFill>
            <a:srgbClr val="BEFE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 CLIMAT PCAET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objectifs dés </a:t>
            </a:r>
            <a:r>
              <a:rPr kumimoji="0" lang="fr-FR" alt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imperm</a:t>
            </a: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à fixer , charte d’engagement des  communes  </a:t>
            </a:r>
          </a:p>
        </p:txBody>
      </p:sp>
      <p:sp>
        <p:nvSpPr>
          <p:cNvPr id="11" name="ZoneTexte 3"/>
          <p:cNvSpPr txBox="1">
            <a:spLocks noChangeArrowheads="1"/>
          </p:cNvSpPr>
          <p:nvPr/>
        </p:nvSpPr>
        <p:spPr bwMode="auto">
          <a:xfrm>
            <a:off x="3755977" y="2599888"/>
            <a:ext cx="4980699" cy="677108"/>
          </a:xfrm>
          <a:prstGeom prst="rect">
            <a:avLst/>
          </a:prstGeom>
          <a:solidFill>
            <a:srgbClr val="9CFF7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CONNAISSANCE ET MODELISATION RUISSELLEMENT </a:t>
            </a: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classifier les axes d’écoulement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aider à l’instruction des permis construire  portrait GEMAPI communes</a:t>
            </a:r>
          </a:p>
        </p:txBody>
      </p:sp>
      <p:sp>
        <p:nvSpPr>
          <p:cNvPr id="12" name="ZoneTexte 4"/>
          <p:cNvSpPr txBox="1">
            <a:spLocks noChangeArrowheads="1"/>
          </p:cNvSpPr>
          <p:nvPr/>
        </p:nvSpPr>
        <p:spPr bwMode="auto">
          <a:xfrm>
            <a:off x="8860736" y="2923007"/>
            <a:ext cx="3076591" cy="923330"/>
          </a:xfrm>
          <a:prstGeom prst="rect">
            <a:avLst/>
          </a:prstGeom>
          <a:solidFill>
            <a:srgbClr val="1EB25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CARTOGRAPHIE DES SECTEURS A ENJEUX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hiérarchisation priorisation pour intervention foncière stratégique</a:t>
            </a:r>
          </a:p>
        </p:txBody>
      </p:sp>
      <p:sp>
        <p:nvSpPr>
          <p:cNvPr id="13" name="Flèche courbée vers le bas 12"/>
          <p:cNvSpPr/>
          <p:nvPr/>
        </p:nvSpPr>
        <p:spPr>
          <a:xfrm rot="1228001">
            <a:off x="9643152" y="1313698"/>
            <a:ext cx="1073426" cy="60977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lèche courbée vers le bas 13"/>
          <p:cNvSpPr/>
          <p:nvPr/>
        </p:nvSpPr>
        <p:spPr>
          <a:xfrm rot="20370820" flipH="1">
            <a:off x="1499190" y="1335551"/>
            <a:ext cx="1101726" cy="56606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lèche vers le bas 14"/>
          <p:cNvSpPr/>
          <p:nvPr/>
        </p:nvSpPr>
        <p:spPr>
          <a:xfrm>
            <a:off x="6093094" y="1787742"/>
            <a:ext cx="211574" cy="368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3" descr="E:\TRANSFERT JOURNALIER\fichiers modifs 5 sept\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84" y="6314530"/>
            <a:ext cx="679003" cy="41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Ellipse 17"/>
          <p:cNvSpPr/>
          <p:nvPr/>
        </p:nvSpPr>
        <p:spPr>
          <a:xfrm>
            <a:off x="3420499" y="709864"/>
            <a:ext cx="5556764" cy="8284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DU POTENTIEL DE DES IMPERMEABILISATION 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50109" y="3357713"/>
            <a:ext cx="3318278" cy="846386"/>
          </a:xfrm>
          <a:prstGeom prst="rect">
            <a:avLst/>
          </a:prstGeom>
          <a:solidFill>
            <a:srgbClr val="BEFEC9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SCOT METROPOLITAIN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Élaboration PADD ;  objectifs ERC: consommation d’espace  artificialisation imperméabilisation ; trame verte et bleue trame noire trame turquoise 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350109" y="4298436"/>
            <a:ext cx="3318278" cy="707886"/>
          </a:xfrm>
          <a:prstGeom prst="rect">
            <a:avLst/>
          </a:prstGeom>
          <a:solidFill>
            <a:srgbClr val="BEFEC9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PLUI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Zonage pluvial, OAP  thématiques Eau et environnement </a:t>
            </a:r>
          </a:p>
        </p:txBody>
      </p:sp>
      <p:sp>
        <p:nvSpPr>
          <p:cNvPr id="24" name="ZoneTexte 3"/>
          <p:cNvSpPr txBox="1">
            <a:spLocks noChangeArrowheads="1"/>
          </p:cNvSpPr>
          <p:nvPr/>
        </p:nvSpPr>
        <p:spPr bwMode="auto">
          <a:xfrm>
            <a:off x="3768246" y="3375398"/>
            <a:ext cx="4968429" cy="677108"/>
          </a:xfrm>
          <a:prstGeom prst="rect">
            <a:avLst/>
          </a:prstGeom>
          <a:solidFill>
            <a:srgbClr val="9CFF7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LOGIGRAMME PLUVIAL/GEMAPI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développement techniques alternatives pluviales : zéro tuyau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déconnexion pluviale  OPTIMISATION AMC ACB </a:t>
            </a:r>
          </a:p>
        </p:txBody>
      </p:sp>
      <p:sp>
        <p:nvSpPr>
          <p:cNvPr id="25" name="ZoneTexte 3"/>
          <p:cNvSpPr txBox="1">
            <a:spLocks noChangeArrowheads="1"/>
          </p:cNvSpPr>
          <p:nvPr/>
        </p:nvSpPr>
        <p:spPr bwMode="auto">
          <a:xfrm>
            <a:off x="3755977" y="4303374"/>
            <a:ext cx="4968431" cy="1092607"/>
          </a:xfrm>
          <a:prstGeom prst="rect">
            <a:avLst/>
          </a:prstGeom>
          <a:solidFill>
            <a:srgbClr val="9CFF7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SCHEMA DE GESTION GLOBALE DE L’EAU A L’ECHELLE DES PROJETS D’AMENAGEMENT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Relation du bâti avec environnement aménagement espaces publics restauration cours d’eau dans l’espace urbain techniques innovantes  dés imperméabilisation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riangle isocèle 27"/>
          <p:cNvSpPr/>
          <p:nvPr/>
        </p:nvSpPr>
        <p:spPr>
          <a:xfrm>
            <a:off x="350109" y="5003282"/>
            <a:ext cx="3324258" cy="1237875"/>
          </a:xfrm>
          <a:prstGeom prst="triangle">
            <a:avLst>
              <a:gd name="adj" fmla="val 485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Volet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Urbanisme réglementaire </a:t>
            </a:r>
          </a:p>
        </p:txBody>
      </p:sp>
      <p:sp>
        <p:nvSpPr>
          <p:cNvPr id="30" name="ZoneTexte 4"/>
          <p:cNvSpPr txBox="1">
            <a:spLocks noChangeArrowheads="1"/>
          </p:cNvSpPr>
          <p:nvPr/>
        </p:nvSpPr>
        <p:spPr bwMode="auto">
          <a:xfrm>
            <a:off x="8878771" y="4225954"/>
            <a:ext cx="3076591" cy="1000274"/>
          </a:xfrm>
          <a:prstGeom prst="rect">
            <a:avLst/>
          </a:prstGeom>
          <a:solidFill>
            <a:srgbClr val="1EB25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CONNAISSANCE ET CARACTERISATION DES SOLS ET SOUS SOLS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Pollution ressource en eau nature sols </a:t>
            </a:r>
          </a:p>
        </p:txBody>
      </p:sp>
      <p:sp>
        <p:nvSpPr>
          <p:cNvPr id="37" name="Triangle isocèle 36"/>
          <p:cNvSpPr/>
          <p:nvPr/>
        </p:nvSpPr>
        <p:spPr>
          <a:xfrm>
            <a:off x="4536831" y="5110353"/>
            <a:ext cx="3622431" cy="1130804"/>
          </a:xfrm>
          <a:prstGeom prst="triangle">
            <a:avLst>
              <a:gd name="adj" fmla="val 49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cycle de l’eau les risques et la réduction de la vulnérabilité </a:t>
            </a:r>
          </a:p>
        </p:txBody>
      </p:sp>
      <p:sp>
        <p:nvSpPr>
          <p:cNvPr id="39" name="Triangle isocèle 38"/>
          <p:cNvSpPr/>
          <p:nvPr/>
        </p:nvSpPr>
        <p:spPr>
          <a:xfrm>
            <a:off x="8878771" y="5110994"/>
            <a:ext cx="3103122" cy="1130163"/>
          </a:xfrm>
          <a:prstGeom prst="triangle">
            <a:avLst>
              <a:gd name="adj" fmla="val 485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Volet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Cartographie SIG juridique foncier</a:t>
            </a:r>
          </a:p>
        </p:txBody>
      </p:sp>
      <p:sp>
        <p:nvSpPr>
          <p:cNvPr id="5" name="ZoneTexte 4"/>
          <p:cNvSpPr txBox="1"/>
          <p:nvPr/>
        </p:nvSpPr>
        <p:spPr>
          <a:xfrm rot="20613303">
            <a:off x="3799104" y="3980485"/>
            <a:ext cx="1161886" cy="30777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PAPI et SAGE </a:t>
            </a:r>
          </a:p>
        </p:txBody>
      </p:sp>
    </p:spTree>
    <p:extLst>
      <p:ext uri="{BB962C8B-B14F-4D97-AF65-F5344CB8AC3E}">
        <p14:creationId xmlns:p14="http://schemas.microsoft.com/office/powerpoint/2010/main" val="3316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4" grpId="0" animBg="1"/>
      <p:bldP spid="25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12" y="3538844"/>
            <a:ext cx="4325387" cy="309719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122" y="1658342"/>
            <a:ext cx="6351535" cy="497769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33211" y="329559"/>
            <a:ext cx="3860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APPLICATION AUX PROJETS D’AMENAGEMENT 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83" y="329559"/>
            <a:ext cx="3556416" cy="263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746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614" y="1034323"/>
            <a:ext cx="8234266" cy="542940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16" y="1034323"/>
            <a:ext cx="2841268" cy="56392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43984" y="291271"/>
            <a:ext cx="6766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APPLICATION AUX PROJETS D’AMENAGEMENT </a:t>
            </a:r>
          </a:p>
        </p:txBody>
      </p:sp>
      <p:sp>
        <p:nvSpPr>
          <p:cNvPr id="7" name="Ellipse 6"/>
          <p:cNvSpPr/>
          <p:nvPr/>
        </p:nvSpPr>
        <p:spPr>
          <a:xfrm>
            <a:off x="5756223" y="5066675"/>
            <a:ext cx="1124262" cy="97436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569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96992E15-87F1-43DD-94F5-73E662609597}"/>
              </a:ext>
            </a:extLst>
          </p:cNvPr>
          <p:cNvSpPr txBox="1"/>
          <p:nvPr/>
        </p:nvSpPr>
        <p:spPr>
          <a:xfrm>
            <a:off x="1300900" y="600240"/>
            <a:ext cx="8842342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 Bonus 2021 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Accompagner le travail de fin d’études de 3 étudiants 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l’Ecole Nationale Supérieure du Paysage Marseille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2BE96FF-F595-476D-850D-416BC72AF21A}"/>
              </a:ext>
            </a:extLst>
          </p:cNvPr>
          <p:cNvSpPr txBox="1"/>
          <p:nvPr/>
        </p:nvSpPr>
        <p:spPr>
          <a:xfrm>
            <a:off x="923828" y="2367903"/>
            <a:ext cx="433750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739D2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Lise: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E739D2"/>
              </a:solidFill>
              <a:effectLst/>
              <a:uLnTx/>
              <a:uFillTx/>
              <a:latin typeface="Ink Free" panose="03080402000500000000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E739D2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Frais Vallon La Rose : Comment l’eau peut inspirer une nouvelle Génération de projet de rénovation urbaine à haute valeur sociale et environnementale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814D54D-C720-4F3E-911B-79B57B494BE4}"/>
              </a:ext>
            </a:extLst>
          </p:cNvPr>
          <p:cNvSpPr txBox="1"/>
          <p:nvPr/>
        </p:nvSpPr>
        <p:spPr>
          <a:xfrm>
            <a:off x="7613716" y="2512244"/>
            <a:ext cx="36544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56139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Nicolas: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F56139"/>
              </a:solidFill>
              <a:effectLst/>
              <a:uLnTx/>
              <a:uFillTx/>
              <a:latin typeface="Ink Free" panose="03080402000500000000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56139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Château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56139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 Gombert : Dés imperméabilisation et orchestration de la trame de l’eau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9724528-18F3-4FC4-B0BD-6ABCD2B210D9}"/>
              </a:ext>
            </a:extLst>
          </p:cNvPr>
          <p:cNvSpPr txBox="1"/>
          <p:nvPr/>
        </p:nvSpPr>
        <p:spPr>
          <a:xfrm>
            <a:off x="5261336" y="4143460"/>
            <a:ext cx="349813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1CD6AA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Franck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1CD6AA"/>
              </a:solidFill>
              <a:effectLst/>
              <a:uLnTx/>
              <a:uFillTx/>
              <a:latin typeface="Ink Free" panose="03080402000500000000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1CD6AA"/>
                </a:solidFill>
                <a:effectLst/>
                <a:uLnTx/>
                <a:uFillTx/>
                <a:latin typeface="Ink Free" panose="03080402000500000000" pitchFamily="66" charset="0"/>
                <a:ea typeface="+mn-ea"/>
                <a:cs typeface="+mn-cs"/>
              </a:rPr>
              <a:t>Saint Marcel : le nouveau Parc Culturel , un éco système urbain </a:t>
            </a:r>
          </a:p>
        </p:txBody>
      </p:sp>
    </p:spTree>
    <p:extLst>
      <p:ext uri="{BB962C8B-B14F-4D97-AF65-F5344CB8AC3E}">
        <p14:creationId xmlns:p14="http://schemas.microsoft.com/office/powerpoint/2010/main" val="168552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6AA9EE7-8826-4C64-BE16-A6C43DC3F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442" y="0"/>
            <a:ext cx="9739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257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6B581EB-8D1E-442D-BDC1-5B4B4BC35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099" y="70969"/>
            <a:ext cx="8973802" cy="671606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FBC48E1-02F3-4B79-892F-C6D95381F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432" y="5722337"/>
            <a:ext cx="1472568" cy="10646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4596BBE-8697-4236-B96D-D77E30796E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0" b="15976"/>
          <a:stretch/>
        </p:blipFill>
        <p:spPr>
          <a:xfrm>
            <a:off x="194991" y="4971257"/>
            <a:ext cx="1683665" cy="167379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91570EC-7C4F-4AB2-8ECD-02C093C7B504}"/>
              </a:ext>
            </a:extLst>
          </p:cNvPr>
          <p:cNvSpPr txBox="1"/>
          <p:nvPr/>
        </p:nvSpPr>
        <p:spPr>
          <a:xfrm>
            <a:off x="3122579" y="4409379"/>
            <a:ext cx="71984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800" b="0" i="0" u="none" strike="noStrike" baseline="0" dirty="0">
                <a:solidFill>
                  <a:schemeClr val="bg1"/>
                </a:solidFill>
                <a:latin typeface="Gotham-Medium"/>
              </a:rPr>
              <a:t>Franck ZOULALIAN,</a:t>
            </a:r>
          </a:p>
          <a:p>
            <a:pPr algn="r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Chargé d’études SDAGE/SAGE Urbanisme et</a:t>
            </a:r>
          </a:p>
          <a:p>
            <a:pPr algn="r"/>
            <a:r>
              <a:rPr lang="fr-FR" sz="1800" b="0" i="1" u="none" strike="noStrike" baseline="0" dirty="0">
                <a:solidFill>
                  <a:schemeClr val="bg1"/>
                </a:solidFill>
                <a:latin typeface="Gotham-BookItalic"/>
              </a:rPr>
              <a:t>aménagement du territoire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0912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FD460C9-7DB9-451D-BA6B-CE4B9F7AE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18" y="0"/>
            <a:ext cx="8862316" cy="663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363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9FE6DE6-BFC1-4DC4-A869-AC02C0A2C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981" y="72737"/>
            <a:ext cx="8839201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53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F85A13A-ABA7-4568-AF21-B1C88460F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88" y="18574"/>
            <a:ext cx="9126224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6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EEF5F52-A417-4FEA-9978-E6EB3BDBC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091" y="259773"/>
            <a:ext cx="8532445" cy="639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7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3D8102B-7BA7-413C-953D-5834119F0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76" y="83127"/>
            <a:ext cx="9186829" cy="644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4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5F693B8-CD77-4EFD-858F-37F5371C5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99" y="0"/>
            <a:ext cx="9737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87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5E5C9B-8F57-4CB3-9E29-FB3AEA777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980" y="0"/>
            <a:ext cx="9355556" cy="65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3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A980851-076B-4789-B4CF-789205336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803" y="0"/>
            <a:ext cx="9522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02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CE0FD11-6D72-4E5D-AB0A-B2DC06B01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336" y="176912"/>
            <a:ext cx="9392885" cy="656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24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F34D17A-4E53-40A5-8775-C4BA8BA7D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646" y="93352"/>
            <a:ext cx="9686380" cy="676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3200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634</Words>
  <Application>Microsoft Office PowerPoint</Application>
  <PresentationFormat>Grand écran</PresentationFormat>
  <Paragraphs>91</Paragraphs>
  <Slides>34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Calibri Light</vt:lpstr>
      <vt:lpstr>Century Gothic</vt:lpstr>
      <vt:lpstr>Century Gothic</vt:lpstr>
      <vt:lpstr>Gotham-BookItalic</vt:lpstr>
      <vt:lpstr>Gotham-Medium</vt:lpstr>
      <vt:lpstr>Ink Free</vt:lpstr>
      <vt:lpstr>Victoire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GEMAPI: une compétence métropolitaine récente </vt:lpstr>
      <vt:lpstr>GEMAPI : Développement d’une conscience commune de l’eau et des risques associés au sein de la Métropole</vt:lpstr>
      <vt:lpstr>GEMAPI ET LA GESTION DES EAUX PLUVIALES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VALLON Marie-Caroline</dc:creator>
  <cp:lastModifiedBy>VALLON Marie-Caroline</cp:lastModifiedBy>
  <cp:revision>4</cp:revision>
  <dcterms:created xsi:type="dcterms:W3CDTF">2022-01-14T09:03:45Z</dcterms:created>
  <dcterms:modified xsi:type="dcterms:W3CDTF">2022-01-14T09:38:53Z</dcterms:modified>
</cp:coreProperties>
</file>