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447" r:id="rId2"/>
    <p:sldId id="260" r:id="rId3"/>
    <p:sldId id="259" r:id="rId4"/>
    <p:sldId id="262" r:id="rId5"/>
    <p:sldId id="265" r:id="rId6"/>
    <p:sldId id="464" r:id="rId7"/>
    <p:sldId id="268" r:id="rId8"/>
    <p:sldId id="272" r:id="rId9"/>
    <p:sldId id="256" r:id="rId10"/>
    <p:sldId id="448" r:id="rId11"/>
    <p:sldId id="449" r:id="rId12"/>
    <p:sldId id="450" r:id="rId13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7" autoAdjust="0"/>
    <p:restoredTop sz="94660"/>
  </p:normalViewPr>
  <p:slideViewPr>
    <p:cSldViewPr snapToGrid="0">
      <p:cViewPr varScale="1">
        <p:scale>
          <a:sx n="79" d="100"/>
          <a:sy n="79" d="100"/>
        </p:scale>
        <p:origin x="629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3904E63-A64B-4025-B9B1-410FDF405FDE}" type="datetimeFigureOut">
              <a:rPr lang="fr-FR" smtClean="0"/>
              <a:t>14/01/2022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D4488CA-8568-41E8-82A6-95A3E81D39E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141540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6700" cy="3722687"/>
          </a:xfrm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9900"/>
              </a:buClr>
              <a:buSzTx/>
              <a:buFontTx/>
              <a:buNone/>
              <a:tabLst/>
              <a:defRPr/>
            </a:pP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C9F33F-2F59-413B-9085-9C1766C33DFB}" type="slidenum">
              <a:rPr lang="fr-FR" smtClean="0"/>
              <a:pPr/>
              <a:t>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8623157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71611F-7EBD-B64C-BDB7-687CA3D25405}" type="slidenum">
              <a:rPr lang="fr-FR" smtClean="0"/>
              <a:t>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917181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sv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sv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807533D-84D5-413C-9CD7-70052EC6FED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2627D00A-DEE9-42A9-965A-D49FFD506D6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F5E2B912-6A0B-47E7-A419-4A4F5E2AB5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C663E9-A5FE-4130-BA53-258E9795A1AE}" type="datetimeFigureOut">
              <a:rPr lang="fr-FR" smtClean="0"/>
              <a:t>14/01/2022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6DE742D6-415D-4A66-9146-0B4E1DF249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56A0985D-C381-4866-BAD2-C883986650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5C3509-2574-4955-9D74-3757D08EB54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193855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A815903-F919-4629-9F1F-23B8E380AB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24C96225-C8B0-414F-8066-0B4A1D63023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0750B299-0ACC-4F7D-992C-535BB4BF0D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C663E9-A5FE-4130-BA53-258E9795A1AE}" type="datetimeFigureOut">
              <a:rPr lang="fr-FR" smtClean="0"/>
              <a:t>14/01/2022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F4FF1460-0E94-4433-B3E6-ED4B2F89A4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E6ECBE90-2EB0-4344-94FC-3E26E80C2B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5C3509-2574-4955-9D74-3757D08EB54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440378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24849929-118F-4577-A2F6-6FA76FD2B0B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D7120F5A-09A6-4DD2-B095-38DEA7A4981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8094A948-EAF9-4E88-B254-D35A41B245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C663E9-A5FE-4130-BA53-258E9795A1AE}" type="datetimeFigureOut">
              <a:rPr lang="fr-FR" smtClean="0"/>
              <a:t>14/01/2022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867F644A-9729-4913-9F45-C983B5CEC7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40B496EB-1695-4663-88E7-3FBE7CABA9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5C3509-2574-4955-9D74-3757D08EB54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8439625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Intercalaire part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173931D-BCE5-4DD6-837E-9093D81A36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542" y="2766218"/>
            <a:ext cx="11388916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510E8C5C-7ABD-4753-8303-D45855CD89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33CFD2-3B22-41BC-8B36-815F6682AD7E}" type="datetime1">
              <a:rPr lang="fr-FR" smtClean="0"/>
              <a:t>14/01/2022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85D1710-4FA1-4336-974E-07022CB92E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Intitulé de la direction/service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3710B1E8-C169-4C55-A825-20052736CA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C99ADF-20A6-40EF-AAB9-F326D6E12C60}" type="slidenum">
              <a:rPr lang="fr-FR" smtClean="0"/>
              <a:t>‹N°›</a:t>
            </a:fld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DE228966-DD17-49F9-B9BC-484B5A4B395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5997" y="130728"/>
            <a:ext cx="716272" cy="648955"/>
          </a:xfrm>
          <a:prstGeom prst="rect">
            <a:avLst/>
          </a:prstGeom>
        </p:spPr>
      </p:pic>
      <p:pic>
        <p:nvPicPr>
          <p:cNvPr id="11" name="Graphique 10">
            <a:extLst>
              <a:ext uri="{FF2B5EF4-FFF2-40B4-BE49-F238E27FC236}">
                <a16:creationId xmlns:a16="http://schemas.microsoft.com/office/drawing/2014/main" id="{CC795930-16B5-40AC-A53B-DB23FCE08B29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492620" y="159014"/>
            <a:ext cx="518634" cy="591425"/>
          </a:xfrm>
          <a:prstGeom prst="rect">
            <a:avLst/>
          </a:prstGeom>
        </p:spPr>
      </p:pic>
      <p:cxnSp>
        <p:nvCxnSpPr>
          <p:cNvPr id="13" name="Connecteur droit 12">
            <a:extLst>
              <a:ext uri="{FF2B5EF4-FFF2-40B4-BE49-F238E27FC236}">
                <a16:creationId xmlns:a16="http://schemas.microsoft.com/office/drawing/2014/main" id="{C7F1165D-0DBB-4343-96DD-6E8FA9F6076A}"/>
              </a:ext>
            </a:extLst>
          </p:cNvPr>
          <p:cNvCxnSpPr>
            <a:cxnSpLocks/>
          </p:cNvCxnSpPr>
          <p:nvPr userDrawn="1"/>
        </p:nvCxnSpPr>
        <p:spPr>
          <a:xfrm>
            <a:off x="499326" y="6326906"/>
            <a:ext cx="1119334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Espace réservé pour une image  13">
            <a:extLst>
              <a:ext uri="{FF2B5EF4-FFF2-40B4-BE49-F238E27FC236}">
                <a16:creationId xmlns:a16="http://schemas.microsoft.com/office/drawing/2014/main" id="{B0B57733-763C-45E9-9A99-1B7E912A7B8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" y="969963"/>
            <a:ext cx="12192000" cy="5356225"/>
          </a:xfrm>
        </p:spPr>
        <p:txBody>
          <a:bodyPr/>
          <a:lstStyle/>
          <a:p>
            <a:r>
              <a:rPr lang="fr-FR"/>
              <a:t>Cliquez sur l'icône pour ajouter une image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48022549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lide contenus 1 colon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DD593A3-12EC-4325-949A-8513F8EDA4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542" y="770447"/>
            <a:ext cx="11388916" cy="1325563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06459C7A-22DD-4DA0-996C-F27E91BCDD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873AE1-5950-4748-95FC-98A910B14992}" type="datetime1">
              <a:rPr lang="fr-FR" smtClean="0"/>
              <a:t>14/01/2022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9D0C406E-636A-4D77-BA99-F66CF9467A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Intitulé de la direction/service</a:t>
            </a:r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A918D5BC-FCAD-4EC5-845A-FC6AE6B6F6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C99ADF-20A6-40EF-AAB9-F326D6E12C60}" type="slidenum">
              <a:rPr lang="fr-FR" smtClean="0"/>
              <a:t>‹N°›</a:t>
            </a:fld>
            <a:endParaRPr lang="fr-FR"/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F12E4D51-273F-4CF5-A494-DA7F6D877F1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5997" y="130728"/>
            <a:ext cx="716272" cy="648955"/>
          </a:xfrm>
          <a:prstGeom prst="rect">
            <a:avLst/>
          </a:prstGeom>
        </p:spPr>
      </p:pic>
      <p:pic>
        <p:nvPicPr>
          <p:cNvPr id="12" name="Graphique 11">
            <a:extLst>
              <a:ext uri="{FF2B5EF4-FFF2-40B4-BE49-F238E27FC236}">
                <a16:creationId xmlns:a16="http://schemas.microsoft.com/office/drawing/2014/main" id="{83C2AF93-B225-409D-B1B8-E11CCA649180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492620" y="159014"/>
            <a:ext cx="518634" cy="591425"/>
          </a:xfrm>
          <a:prstGeom prst="rect">
            <a:avLst/>
          </a:prstGeom>
        </p:spPr>
      </p:pic>
      <p:cxnSp>
        <p:nvCxnSpPr>
          <p:cNvPr id="13" name="Connecteur droit 12">
            <a:extLst>
              <a:ext uri="{FF2B5EF4-FFF2-40B4-BE49-F238E27FC236}">
                <a16:creationId xmlns:a16="http://schemas.microsoft.com/office/drawing/2014/main" id="{CCE161EE-D5F0-4BBD-82F6-648AAE2CA275}"/>
              </a:ext>
            </a:extLst>
          </p:cNvPr>
          <p:cNvCxnSpPr>
            <a:cxnSpLocks/>
          </p:cNvCxnSpPr>
          <p:nvPr userDrawn="1"/>
        </p:nvCxnSpPr>
        <p:spPr>
          <a:xfrm>
            <a:off x="499326" y="6326906"/>
            <a:ext cx="1119334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Espace réservé du contenu 5">
            <a:extLst>
              <a:ext uri="{FF2B5EF4-FFF2-40B4-BE49-F238E27FC236}">
                <a16:creationId xmlns:a16="http://schemas.microsoft.com/office/drawing/2014/main" id="{C65D261E-2C4A-4979-B86B-4100D57BB9B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01541" y="2392078"/>
            <a:ext cx="11388916" cy="3422568"/>
          </a:xfr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+mj-lt"/>
              <a:buNone/>
              <a:defRPr sz="1600" b="0"/>
            </a:lvl1pPr>
            <a:lvl2pPr marL="358775" indent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+mj-lt"/>
              <a:buNone/>
              <a:defRPr sz="1600"/>
            </a:lvl2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14" name="Espace réservé du contenu 5">
            <a:extLst>
              <a:ext uri="{FF2B5EF4-FFF2-40B4-BE49-F238E27FC236}">
                <a16:creationId xmlns:a16="http://schemas.microsoft.com/office/drawing/2014/main" id="{F4446820-0AA1-4B7F-9CDE-D21DCFF984C4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9042400" y="147785"/>
            <a:ext cx="2736396" cy="539538"/>
          </a:xfrm>
        </p:spPr>
        <p:txBody>
          <a:bodyPr>
            <a:normAutofit/>
          </a:bodyPr>
          <a:lstStyle>
            <a:lvl1pPr mar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+mj-lt"/>
              <a:buNone/>
              <a:defRPr sz="1100" b="0"/>
            </a:lvl1pPr>
            <a:lvl2pPr marL="358775" indent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+mj-lt"/>
              <a:buNone/>
              <a:defRPr sz="1600"/>
            </a:lvl2pPr>
          </a:lstStyle>
          <a:p>
            <a:pPr lvl="0"/>
            <a:r>
              <a:rPr lang="fr-FR"/>
              <a:t>Modifier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24013665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1C2B1EB-A71F-49F0-9EFB-8DE3590CDB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6656A54-30E6-4262-B935-F5B9574DE6F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80455906-2B36-4C38-814D-89A8629241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C663E9-A5FE-4130-BA53-258E9795A1AE}" type="datetimeFigureOut">
              <a:rPr lang="fr-FR" smtClean="0"/>
              <a:t>14/01/2022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83BC1DF1-B0F6-4A55-8096-5C0C8D062F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E11F8C76-75C7-4BD9-A6CC-817DDF8243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5C3509-2574-4955-9D74-3757D08EB54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12105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7DCCBCD-C5DB-4A0A-A2CD-3119600CD6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695804DD-89D2-4074-97EF-BC378B799C8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1045260D-623E-4173-8397-DF8D10C528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C663E9-A5FE-4130-BA53-258E9795A1AE}" type="datetimeFigureOut">
              <a:rPr lang="fr-FR" smtClean="0"/>
              <a:t>14/01/2022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542CDBE7-53C6-4F54-8F4A-C5BAF3F782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1989B01B-EFED-4DBE-9BB3-A78A3B65A1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5C3509-2574-4955-9D74-3757D08EB54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143870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167D051-28D7-463A-BCE1-32B95DCCE8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E037FEA6-A3B7-4BC1-A736-405CAC24DC0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564307A1-9596-454E-9689-1C93A70C8A1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AB015431-33D7-4B8D-8F9D-0C25F93058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C663E9-A5FE-4130-BA53-258E9795A1AE}" type="datetimeFigureOut">
              <a:rPr lang="fr-FR" smtClean="0"/>
              <a:t>14/01/2022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AB7000CE-7C86-43E4-AF19-7D95562D64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EB7486B8-C709-4F05-9CD2-C3B79E726D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5C3509-2574-4955-9D74-3757D08EB54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496790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1AE5B38-3C36-49F2-AF61-85F7D49607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104CE51F-FAFF-4DF0-94FB-1EB15A00445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4B66FE4A-BE73-4C7C-8539-CA2EAB7451B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F0E652F4-F301-4FEE-B6AF-1FC86D90CF9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C601449E-71C3-43AD-B473-1092E92817F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E913C4C3-51D4-4CB4-90A6-9BABBA7C57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C663E9-A5FE-4130-BA53-258E9795A1AE}" type="datetimeFigureOut">
              <a:rPr lang="fr-FR" smtClean="0"/>
              <a:t>14/01/2022</a:t>
            </a:fld>
            <a:endParaRPr lang="fr-FR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B95F783F-B65B-4D73-8D5A-DB534A8D91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C908543C-73A0-4AAC-909C-E3611DE3FA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5C3509-2574-4955-9D74-3757D08EB54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360353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7EAC045-CB64-4DC6-B34C-FFA5AB2525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063CB7E-542B-4054-A730-7850C97509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C663E9-A5FE-4130-BA53-258E9795A1AE}" type="datetimeFigureOut">
              <a:rPr lang="fr-FR" smtClean="0"/>
              <a:t>14/01/2022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D58399-9573-4B2A-9295-08B5D5F8DC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67903113-BEDC-4210-9F98-7726DE2B15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5C3509-2574-4955-9D74-3757D08EB54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633016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ED1A1DC4-14F6-4733-B785-67BD600C9A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C663E9-A5FE-4130-BA53-258E9795A1AE}" type="datetimeFigureOut">
              <a:rPr lang="fr-FR" smtClean="0"/>
              <a:t>14/01/2022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036169A2-6B2D-45BF-90B2-EA2D20AF78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35067E53-0D3B-427E-878D-03CA79A2A8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5C3509-2574-4955-9D74-3757D08EB54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179006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0E363B5-657F-4DBF-AC61-DBF5639914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2DBF6C9-DFB1-485B-8DB0-54CBD785AA8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D8067536-93C7-45ED-9B11-53824255C0C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299C0DA6-BAC3-4EDB-BD6E-785FB115A2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C663E9-A5FE-4130-BA53-258E9795A1AE}" type="datetimeFigureOut">
              <a:rPr lang="fr-FR" smtClean="0"/>
              <a:t>14/01/2022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1D8562B7-3A9B-4935-8BB0-8516D775A0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67002E15-0FBC-42FF-AB67-02AB1E3956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5C3509-2574-4955-9D74-3757D08EB54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299369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4B6F52B-2BF7-40BE-AA87-E271F361F0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932764BB-9D3A-4024-BEE9-F61A6A3D1B9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7018D13C-3C49-454B-9105-743AFCECE09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BD9F07F0-92DE-4459-9332-8400AA6E75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C663E9-A5FE-4130-BA53-258E9795A1AE}" type="datetimeFigureOut">
              <a:rPr lang="fr-FR" smtClean="0"/>
              <a:t>14/01/2022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6BDA2D90-F03D-4E53-942B-127D062052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4296806F-D8E9-4B23-ABCD-BCF331BBDE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5C3509-2574-4955-9D74-3757D08EB54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528700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886FA703-5A55-4CA5-9FAD-07DAB6B5A7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C2A015BB-E0C8-47AE-B649-98A48B9624C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E4E4EEC3-7436-423B-8C73-A13434FF24F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C663E9-A5FE-4130-BA53-258E9795A1AE}" type="datetimeFigureOut">
              <a:rPr lang="fr-FR" smtClean="0"/>
              <a:t>14/01/2022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B25D9ED-66EB-45F1-B665-256CCE96B3F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962F7465-09A3-425D-B6C7-C8D39479B12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85C3509-2574-4955-9D74-3757D08EB54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202697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10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g"/><Relationship Id="rId3" Type="http://schemas.openxmlformats.org/officeDocument/2006/relationships/image" Target="../media/image12.png"/><Relationship Id="rId7" Type="http://schemas.openxmlformats.org/officeDocument/2006/relationships/image" Target="../media/image15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hyperlink" Target="https://www.life-airfresh.eu/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gif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1.png"/><Relationship Id="rId4" Type="http://schemas.openxmlformats.org/officeDocument/2006/relationships/image" Target="../media/image2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5.gif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hyperlink" Target="mailto:apr.pact2e@ademe.fr" TargetMode="Externa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ZoneTexte 79"/>
          <p:cNvSpPr txBox="1"/>
          <p:nvPr/>
        </p:nvSpPr>
        <p:spPr>
          <a:xfrm>
            <a:off x="2566478" y="534130"/>
            <a:ext cx="7850002" cy="134273"/>
          </a:xfrm>
          <a:prstGeom prst="rect">
            <a:avLst/>
          </a:prstGeom>
          <a:solidFill>
            <a:srgbClr val="C2CC37"/>
          </a:solidFill>
        </p:spPr>
        <p:txBody>
          <a:bodyPr wrap="square" rtlCol="0">
            <a:spAutoFit/>
          </a:bodyPr>
          <a:lstStyle/>
          <a:p>
            <a:pPr>
              <a:buNone/>
            </a:pPr>
            <a:endParaRPr lang="fr-FR" sz="300" dirty="0">
              <a:latin typeface="Century Gothic" panose="020B0502020202020204" pitchFamily="34" charset="0"/>
              <a:cs typeface="Calibri" panose="020F0502020204030204" pitchFamily="34" charset="0"/>
            </a:endParaRPr>
          </a:p>
        </p:txBody>
      </p:sp>
      <p:pic>
        <p:nvPicPr>
          <p:cNvPr id="7" name="Imag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36083"/>
            <a:ext cx="12191999" cy="2114158"/>
          </a:xfrm>
          <a:prstGeom prst="rect">
            <a:avLst/>
          </a:prstGeom>
        </p:spPr>
      </p:pic>
      <p:sp>
        <p:nvSpPr>
          <p:cNvPr id="14" name="ZoneTexte 13"/>
          <p:cNvSpPr txBox="1"/>
          <p:nvPr/>
        </p:nvSpPr>
        <p:spPr>
          <a:xfrm>
            <a:off x="1622157" y="534130"/>
            <a:ext cx="8290267" cy="134273"/>
          </a:xfrm>
          <a:prstGeom prst="rect">
            <a:avLst/>
          </a:prstGeom>
          <a:solidFill>
            <a:srgbClr val="C2CC37"/>
          </a:solidFill>
        </p:spPr>
        <p:txBody>
          <a:bodyPr wrap="square" rtlCol="0">
            <a:spAutoFit/>
          </a:bodyPr>
          <a:lstStyle/>
          <a:p>
            <a:pPr>
              <a:buNone/>
            </a:pPr>
            <a:endParaRPr lang="fr-FR" sz="300" dirty="0">
              <a:latin typeface="Century Gothic" panose="020B0502020202020204" pitchFamily="34" charset="0"/>
              <a:cs typeface="Calibri" panose="020F0502020204030204" pitchFamily="34" charset="0"/>
            </a:endParaRPr>
          </a:p>
        </p:txBody>
      </p:sp>
      <p:pic>
        <p:nvPicPr>
          <p:cNvPr id="15" name="Image 1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58653" y="17342"/>
            <a:ext cx="1472568" cy="1064694"/>
          </a:xfrm>
          <a:prstGeom prst="rect">
            <a:avLst/>
          </a:prstGeom>
        </p:spPr>
      </p:pic>
      <p:pic>
        <p:nvPicPr>
          <p:cNvPr id="9" name="Image 8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560" b="15976"/>
          <a:stretch/>
        </p:blipFill>
        <p:spPr>
          <a:xfrm>
            <a:off x="5389158" y="165515"/>
            <a:ext cx="1683665" cy="1673792"/>
          </a:xfrm>
          <a:prstGeom prst="rect">
            <a:avLst/>
          </a:prstGeom>
        </p:spPr>
      </p:pic>
      <p:sp>
        <p:nvSpPr>
          <p:cNvPr id="12" name="ZoneTexte 11"/>
          <p:cNvSpPr txBox="1"/>
          <p:nvPr/>
        </p:nvSpPr>
        <p:spPr>
          <a:xfrm>
            <a:off x="1549261" y="855816"/>
            <a:ext cx="1134164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fr-FR">
              <a:latin typeface="Century Gothic" panose="020B0502020202020204" pitchFamily="34" charset="0"/>
              <a:cs typeface="Calibri" panose="020F0502020204030204" pitchFamily="34" charset="0"/>
            </a:endParaRPr>
          </a:p>
        </p:txBody>
      </p:sp>
      <p:pic>
        <p:nvPicPr>
          <p:cNvPr id="81" name="Image 8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455" y="66806"/>
            <a:ext cx="1845469" cy="1064694"/>
          </a:xfrm>
          <a:prstGeom prst="rect">
            <a:avLst/>
          </a:prstGeom>
        </p:spPr>
      </p:pic>
      <p:sp>
        <p:nvSpPr>
          <p:cNvPr id="83" name="Rectangle 82"/>
          <p:cNvSpPr/>
          <p:nvPr/>
        </p:nvSpPr>
        <p:spPr>
          <a:xfrm>
            <a:off x="1965925" y="1991345"/>
            <a:ext cx="8975702" cy="984885"/>
          </a:xfrm>
          <a:prstGeom prst="rect">
            <a:avLst/>
          </a:prstGeom>
          <a:ln w="28575"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pPr algn="ctr">
              <a:spcBef>
                <a:spcPts val="600"/>
              </a:spcBef>
              <a:spcAft>
                <a:spcPts val="600"/>
              </a:spcAft>
              <a:buNone/>
            </a:pPr>
            <a:r>
              <a:rPr lang="fr-FR" sz="2400" b="1" dirty="0">
                <a:solidFill>
                  <a:srgbClr val="C6CF44"/>
                </a:solidFill>
              </a:rPr>
              <a:t>TABLE RONDE 5 :</a:t>
            </a:r>
          </a:p>
          <a:p>
            <a:pPr algn="ctr">
              <a:spcBef>
                <a:spcPts val="600"/>
              </a:spcBef>
              <a:spcAft>
                <a:spcPts val="600"/>
              </a:spcAft>
              <a:buNone/>
            </a:pPr>
            <a:r>
              <a:rPr lang="fr-FR" sz="2400" b="1" dirty="0">
                <a:solidFill>
                  <a:srgbClr val="C6CF44"/>
                </a:solidFill>
              </a:rPr>
              <a:t>La recherche action pour nourrir les politiques publiques.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67A1018B-9575-48BE-A349-A3717C0970C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696986" y="3356264"/>
            <a:ext cx="6074497" cy="34939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258509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4C2212BB-F38E-4489-8649-A89C256B4F8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9720" y="114300"/>
            <a:ext cx="11849592" cy="6650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634986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E2D3EDF5-5C1A-44E8-814F-6ED4E36AF27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781" y="146706"/>
            <a:ext cx="11353463" cy="64930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130607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14EE671A-F7A4-482E-A68F-397A19AB6A5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3104" y="286091"/>
            <a:ext cx="10932369" cy="62705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283234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itre 1">
            <a:extLst>
              <a:ext uri="{FF2B5EF4-FFF2-40B4-BE49-F238E27FC236}">
                <a16:creationId xmlns:a16="http://schemas.microsoft.com/office/drawing/2014/main" id="{AFA9A1E3-BD7E-714F-8D2C-9DC220DB7EB0}"/>
              </a:ext>
            </a:extLst>
          </p:cNvPr>
          <p:cNvSpPr txBox="1">
            <a:spLocks/>
          </p:cNvSpPr>
          <p:nvPr/>
        </p:nvSpPr>
        <p:spPr>
          <a:xfrm>
            <a:off x="1940270" y="75665"/>
            <a:ext cx="9642130" cy="739811"/>
          </a:xfrm>
          <a:prstGeom prst="rect">
            <a:avLst/>
          </a:prstGeom>
          <a:ln>
            <a:noFill/>
          </a:ln>
        </p:spPr>
        <p:txBody>
          <a:bodyPr lIns="82307" tIns="41154" rIns="82307" bIns="41154"/>
          <a:lstStyle>
            <a:defPPr>
              <a:defRPr lang="fr-FR"/>
            </a:defPPr>
            <a:lvl1pPr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318178"/>
                </a:solidFill>
                <a:latin typeface="Arial"/>
                <a:ea typeface="+mj-ea"/>
                <a:cs typeface="Arial"/>
              </a:defRPr>
            </a:lvl1pPr>
            <a:lvl2pPr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latin typeface="Calibri" pitchFamily="34" charset="0"/>
              </a:defRPr>
            </a:lvl2pPr>
            <a:lvl3pPr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latin typeface="Calibri" pitchFamily="34" charset="0"/>
              </a:defRPr>
            </a:lvl3pPr>
            <a:lvl4pPr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latin typeface="Calibri" pitchFamily="34" charset="0"/>
              </a:defRPr>
            </a:lvl4pPr>
            <a:lvl5pPr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latin typeface="Calibri" pitchFamily="34" charset="0"/>
              </a:defRPr>
            </a:lvl5pPr>
            <a:lvl6pPr marL="457200" algn="ctr" fontAlgn="base">
              <a:spcBef>
                <a:spcPct val="0"/>
              </a:spcBef>
              <a:spcAft>
                <a:spcPct val="0"/>
              </a:spcAft>
              <a:defRPr sz="4400">
                <a:latin typeface="Calibri" pitchFamily="34" charset="0"/>
              </a:defRPr>
            </a:lvl6pPr>
            <a:lvl7pPr marL="914400" algn="ctr" fontAlgn="base">
              <a:spcBef>
                <a:spcPct val="0"/>
              </a:spcBef>
              <a:spcAft>
                <a:spcPct val="0"/>
              </a:spcAft>
              <a:defRPr sz="4400">
                <a:latin typeface="Calibri" pitchFamily="34" charset="0"/>
              </a:defRPr>
            </a:lvl7pPr>
            <a:lvl8pPr marL="1371600" algn="ctr" fontAlgn="base">
              <a:spcBef>
                <a:spcPct val="0"/>
              </a:spcBef>
              <a:spcAft>
                <a:spcPct val="0"/>
              </a:spcAft>
              <a:defRPr sz="4400">
                <a:latin typeface="Calibri" pitchFamily="34" charset="0"/>
              </a:defRPr>
            </a:lvl8pPr>
            <a:lvl9pPr marL="1828800" algn="ctr" fontAlgn="base">
              <a:spcBef>
                <a:spcPct val="0"/>
              </a:spcBef>
              <a:spcAft>
                <a:spcPct val="0"/>
              </a:spcAft>
              <a:defRPr sz="4400">
                <a:latin typeface="Calibri" pitchFamily="34" charset="0"/>
              </a:defRPr>
            </a:lvl9pPr>
          </a:lstStyle>
          <a:p>
            <a:r>
              <a:rPr lang="fr-FR" sz="2880" dirty="0">
                <a:solidFill>
                  <a:schemeClr val="bg1"/>
                </a:solidFill>
              </a:rPr>
              <a:t>GREC-SUD </a:t>
            </a:r>
          </a:p>
          <a:p>
            <a:endParaRPr lang="fr-FR" sz="2520" i="1" dirty="0">
              <a:solidFill>
                <a:schemeClr val="bg1"/>
              </a:solidFill>
            </a:endParaRPr>
          </a:p>
          <a:p>
            <a:endParaRPr lang="fr-FR" sz="2880" dirty="0">
              <a:solidFill>
                <a:schemeClr val="bg1"/>
              </a:solidFill>
            </a:endParaRPr>
          </a:p>
        </p:txBody>
      </p:sp>
      <p:grpSp>
        <p:nvGrpSpPr>
          <p:cNvPr id="2" name="Grouper 1"/>
          <p:cNvGrpSpPr/>
          <p:nvPr/>
        </p:nvGrpSpPr>
        <p:grpSpPr>
          <a:xfrm>
            <a:off x="805783" y="1643404"/>
            <a:ext cx="6955164" cy="3451397"/>
            <a:chOff x="2071529" y="851901"/>
            <a:chExt cx="5212880" cy="2517617"/>
          </a:xfrm>
        </p:grpSpPr>
        <p:sp>
          <p:nvSpPr>
            <p:cNvPr id="25" name="ZoneTexte 24"/>
            <p:cNvSpPr txBox="1"/>
            <p:nvPr/>
          </p:nvSpPr>
          <p:spPr>
            <a:xfrm>
              <a:off x="2071529" y="1636445"/>
              <a:ext cx="1578251" cy="626384"/>
            </a:xfrm>
            <a:prstGeom prst="rect">
              <a:avLst/>
            </a:prstGeom>
            <a:noFill/>
          </p:spPr>
          <p:txBody>
            <a:bodyPr wrap="square" lIns="82307" tIns="41154" rIns="82307" bIns="41154" rtlCol="0">
              <a:spAutoFit/>
            </a:bodyPr>
            <a:lstStyle/>
            <a:p>
              <a:r>
                <a:rPr lang="fr-FR" sz="2160" b="1" dirty="0"/>
                <a:t>Scientifiques</a:t>
              </a:r>
            </a:p>
            <a:p>
              <a:r>
                <a:rPr lang="fr-FR" sz="960" b="1" dirty="0"/>
                <a:t>About 300 experts </a:t>
              </a:r>
              <a:r>
                <a:rPr lang="fr-FR" sz="960" b="1" dirty="0" err="1"/>
                <a:t>comming</a:t>
              </a:r>
              <a:r>
                <a:rPr lang="fr-FR" sz="960" b="1" dirty="0"/>
                <a:t> </a:t>
              </a:r>
              <a:r>
                <a:rPr lang="fr-FR" sz="960" b="1" dirty="0" err="1"/>
                <a:t>from</a:t>
              </a:r>
              <a:r>
                <a:rPr lang="fr-FR" sz="960" b="1" dirty="0"/>
                <a:t> </a:t>
              </a:r>
              <a:r>
                <a:rPr lang="fr-FR" sz="960" b="1" dirty="0" err="1"/>
                <a:t>various</a:t>
              </a:r>
              <a:r>
                <a:rPr lang="fr-FR" sz="960" b="1" dirty="0"/>
                <a:t> </a:t>
              </a:r>
              <a:r>
                <a:rPr lang="fr-FR" sz="960" b="1" dirty="0" err="1"/>
                <a:t>fields</a:t>
              </a:r>
              <a:r>
                <a:rPr lang="fr-FR" sz="960" b="1" dirty="0"/>
                <a:t> of science</a:t>
              </a:r>
            </a:p>
            <a:p>
              <a:endParaRPr lang="fr-FR" sz="960" b="1" dirty="0"/>
            </a:p>
          </p:txBody>
        </p:sp>
        <p:sp>
          <p:nvSpPr>
            <p:cNvPr id="26" name="ZoneTexte 25"/>
            <p:cNvSpPr txBox="1"/>
            <p:nvPr/>
          </p:nvSpPr>
          <p:spPr>
            <a:xfrm>
              <a:off x="5254746" y="1537516"/>
              <a:ext cx="2029663" cy="922734"/>
            </a:xfrm>
            <a:prstGeom prst="rect">
              <a:avLst/>
            </a:prstGeom>
            <a:noFill/>
          </p:spPr>
          <p:txBody>
            <a:bodyPr wrap="square" lIns="82307" tIns="41154" rIns="82307" bIns="41154" rtlCol="0">
              <a:spAutoFit/>
            </a:bodyPr>
            <a:lstStyle/>
            <a:p>
              <a:r>
                <a:rPr lang="fr-FR" sz="1920" b="1" dirty="0"/>
                <a:t>Acteurs </a:t>
              </a:r>
            </a:p>
            <a:p>
              <a:r>
                <a:rPr lang="fr-FR" sz="1920" b="1" dirty="0"/>
                <a:t>du territoires</a:t>
              </a:r>
            </a:p>
            <a:p>
              <a:r>
                <a:rPr lang="fr-FR" sz="1920" b="1" dirty="0"/>
                <a:t>Elus </a:t>
              </a:r>
            </a:p>
            <a:p>
              <a:r>
                <a:rPr lang="fr-FR" sz="1920" b="1" dirty="0"/>
                <a:t>citoyens</a:t>
              </a:r>
              <a:endParaRPr lang="en" sz="1920" b="1" dirty="0"/>
            </a:p>
          </p:txBody>
        </p:sp>
        <p:sp>
          <p:nvSpPr>
            <p:cNvPr id="27" name="Flèche courbée vers le bas 26"/>
            <p:cNvSpPr/>
            <p:nvPr/>
          </p:nvSpPr>
          <p:spPr>
            <a:xfrm>
              <a:off x="3167231" y="851901"/>
              <a:ext cx="2382307" cy="748514"/>
            </a:xfrm>
            <a:prstGeom prst="curvedDownArrow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82307" tIns="41154" rIns="82307" bIns="41154" rtlCol="0" anchor="ctr"/>
            <a:lstStyle/>
            <a:p>
              <a:pPr algn="ctr"/>
              <a:endParaRPr lang="fr-FR" sz="2160">
                <a:solidFill>
                  <a:schemeClr val="tx1"/>
                </a:solidFill>
              </a:endParaRPr>
            </a:p>
          </p:txBody>
        </p:sp>
        <p:sp>
          <p:nvSpPr>
            <p:cNvPr id="28" name="Flèche courbée vers le bas 27"/>
            <p:cNvSpPr/>
            <p:nvPr/>
          </p:nvSpPr>
          <p:spPr>
            <a:xfrm rot="11040380">
              <a:off x="2942626" y="2366795"/>
              <a:ext cx="2679684" cy="1002723"/>
            </a:xfrm>
            <a:prstGeom prst="curvedDownArrow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82307" tIns="41154" rIns="82307" bIns="41154" rtlCol="0" anchor="ctr"/>
            <a:lstStyle/>
            <a:p>
              <a:pPr algn="ctr"/>
              <a:endParaRPr lang="fr-FR" sz="2160">
                <a:solidFill>
                  <a:schemeClr val="tx1"/>
                </a:solidFill>
              </a:endParaRPr>
            </a:p>
          </p:txBody>
        </p:sp>
        <p:pic>
          <p:nvPicPr>
            <p:cNvPr id="31" name="Image 30" descr="Sans titre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649792" y="1501020"/>
              <a:ext cx="1388887" cy="1054822"/>
            </a:xfrm>
            <a:prstGeom prst="rect">
              <a:avLst/>
            </a:prstGeom>
          </p:spPr>
        </p:pic>
        <p:sp>
          <p:nvSpPr>
            <p:cNvPr id="32" name="ZoneTexte 31"/>
            <p:cNvSpPr txBox="1"/>
            <p:nvPr/>
          </p:nvSpPr>
          <p:spPr>
            <a:xfrm>
              <a:off x="3327334" y="2468646"/>
              <a:ext cx="2041480" cy="303093"/>
            </a:xfrm>
            <a:prstGeom prst="rect">
              <a:avLst/>
            </a:prstGeom>
            <a:noFill/>
          </p:spPr>
          <p:txBody>
            <a:bodyPr wrap="square" lIns="82307" tIns="41154" rIns="82307" bIns="41154" rtlCol="0">
              <a:spAutoFit/>
            </a:bodyPr>
            <a:lstStyle/>
            <a:p>
              <a:pPr algn="ctr"/>
              <a:r>
                <a:rPr lang="fr-FR" sz="1080" b="1" i="1" dirty="0"/>
                <a:t>Conseil scientifique et technique </a:t>
              </a:r>
              <a:endParaRPr lang="en" sz="1080" b="1" i="1" dirty="0"/>
            </a:p>
            <a:p>
              <a:pPr algn="ctr"/>
              <a:r>
                <a:rPr lang="fr-FR" sz="1080" b="1" i="1" dirty="0"/>
                <a:t>+ Equipe d’animation </a:t>
              </a:r>
              <a:endParaRPr lang="en" sz="1080" b="1" i="1" dirty="0"/>
            </a:p>
          </p:txBody>
        </p:sp>
      </p:grpSp>
      <p:sp>
        <p:nvSpPr>
          <p:cNvPr id="19" name="Rectangle 18">
            <a:extLst>
              <a:ext uri="{FF2B5EF4-FFF2-40B4-BE49-F238E27FC236}">
                <a16:creationId xmlns:a16="http://schemas.microsoft.com/office/drawing/2014/main" id="{84C3AF3A-B98A-4846-AA2F-35A8D32DBE84}"/>
              </a:ext>
            </a:extLst>
          </p:cNvPr>
          <p:cNvSpPr/>
          <p:nvPr/>
        </p:nvSpPr>
        <p:spPr>
          <a:xfrm>
            <a:off x="592592" y="0"/>
            <a:ext cx="10972800" cy="814423"/>
          </a:xfrm>
          <a:prstGeom prst="rect">
            <a:avLst/>
          </a:prstGeom>
          <a:solidFill>
            <a:srgbClr val="77933C"/>
          </a:solidFill>
          <a:ln>
            <a:solidFill>
              <a:srgbClr val="1F5E7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82307" tIns="41154" rIns="82307" bIns="41154" rtlCol="0" anchor="ctr"/>
          <a:lstStyle/>
          <a:p>
            <a:pPr algn="ctr" fontAlgn="base"/>
            <a:r>
              <a:rPr lang="fr-FR" sz="2160" b="1" i="1" dirty="0"/>
              <a:t>RE-PANSER LES VILLES – PENSER LA NATURE</a:t>
            </a:r>
          </a:p>
          <a:p>
            <a:pPr algn="ctr" fontAlgn="base"/>
            <a:r>
              <a:rPr lang="fr-FR" sz="2160" b="1" i="1" dirty="0"/>
              <a:t>Table ronde Recherche Action</a:t>
            </a:r>
            <a:endParaRPr lang="fr-FR" sz="2160" dirty="0"/>
          </a:p>
        </p:txBody>
      </p:sp>
      <p:pic>
        <p:nvPicPr>
          <p:cNvPr id="21" name="Image 20" descr="GREC-SUD_Logo-S-horizontal.pn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5420" y="75668"/>
            <a:ext cx="851335" cy="620765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3" name="ZoneTexte 2"/>
          <p:cNvSpPr txBox="1"/>
          <p:nvPr/>
        </p:nvSpPr>
        <p:spPr>
          <a:xfrm>
            <a:off x="1354572" y="974660"/>
            <a:ext cx="996805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400" b="1" dirty="0"/>
              <a:t>Renforcer les liens sciences société sur les enjeux du changement climatique </a:t>
            </a:r>
          </a:p>
        </p:txBody>
      </p:sp>
      <p:sp>
        <p:nvSpPr>
          <p:cNvPr id="6" name="ZoneTexte 5"/>
          <p:cNvSpPr txBox="1"/>
          <p:nvPr/>
        </p:nvSpPr>
        <p:spPr>
          <a:xfrm>
            <a:off x="7105296" y="3083938"/>
            <a:ext cx="4367904" cy="32003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spcAft>
                <a:spcPts val="720"/>
              </a:spcAft>
              <a:buFont typeface="Arial"/>
              <a:buChar char="•"/>
            </a:pPr>
            <a:r>
              <a:rPr lang="fr-FR" sz="2160" dirty="0"/>
              <a:t>Même temporalité</a:t>
            </a:r>
          </a:p>
          <a:p>
            <a:pPr marL="342900" indent="-342900">
              <a:spcAft>
                <a:spcPts val="720"/>
              </a:spcAft>
              <a:buFont typeface="Arial"/>
              <a:buChar char="•"/>
            </a:pPr>
            <a:r>
              <a:rPr lang="fr-FR" sz="2160" dirty="0"/>
              <a:t>Interdisciplinarité</a:t>
            </a:r>
          </a:p>
          <a:p>
            <a:pPr marL="342900" indent="-342900">
              <a:spcAft>
                <a:spcPts val="720"/>
              </a:spcAft>
              <a:buFont typeface="Arial"/>
              <a:buChar char="•"/>
            </a:pPr>
            <a:r>
              <a:rPr lang="fr-FR" sz="2160" dirty="0"/>
              <a:t>Culture commune sur le sujet</a:t>
            </a:r>
          </a:p>
          <a:p>
            <a:pPr marL="342900" indent="-342900">
              <a:spcAft>
                <a:spcPts val="720"/>
              </a:spcAft>
              <a:buFont typeface="Arial"/>
              <a:buChar char="•"/>
            </a:pPr>
            <a:r>
              <a:rPr lang="fr-FR" sz="2160" dirty="0"/>
              <a:t>Relation de confiance entre recherche et monde socio économique</a:t>
            </a:r>
          </a:p>
          <a:p>
            <a:pPr marL="342900" indent="-342900">
              <a:spcAft>
                <a:spcPts val="720"/>
              </a:spcAft>
              <a:buFont typeface="Arial"/>
              <a:buChar char="•"/>
            </a:pPr>
            <a:r>
              <a:rPr lang="fr-FR" sz="2160" dirty="0"/>
              <a:t>Opérationnalité  </a:t>
            </a:r>
          </a:p>
          <a:p>
            <a:pPr marL="342900" indent="-342900">
              <a:spcAft>
                <a:spcPts val="720"/>
              </a:spcAft>
              <a:buFont typeface="Arial"/>
              <a:buChar char="•"/>
            </a:pPr>
            <a:endParaRPr lang="fr-FR" sz="2160" dirty="0"/>
          </a:p>
        </p:txBody>
      </p:sp>
      <p:sp>
        <p:nvSpPr>
          <p:cNvPr id="7" name="ZoneTexte 6"/>
          <p:cNvSpPr txBox="1"/>
          <p:nvPr/>
        </p:nvSpPr>
        <p:spPr>
          <a:xfrm>
            <a:off x="7212946" y="2021145"/>
            <a:ext cx="4037627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160" b="1" dirty="0">
                <a:solidFill>
                  <a:srgbClr val="4F6228"/>
                </a:solidFill>
              </a:rPr>
              <a:t>La recherche action un dispositif multiforme mais efficace </a:t>
            </a:r>
          </a:p>
        </p:txBody>
      </p:sp>
      <p:sp>
        <p:nvSpPr>
          <p:cNvPr id="23" name="Rectangle 22"/>
          <p:cNvSpPr/>
          <p:nvPr/>
        </p:nvSpPr>
        <p:spPr>
          <a:xfrm>
            <a:off x="876131" y="5272040"/>
            <a:ext cx="4990824" cy="1882579"/>
          </a:xfrm>
          <a:prstGeom prst="rect">
            <a:avLst/>
          </a:prstGeom>
        </p:spPr>
        <p:txBody>
          <a:bodyPr wrap="square" lIns="82307" tIns="41154" rIns="82307" bIns="41154">
            <a:spAutoFit/>
          </a:bodyPr>
          <a:lstStyle/>
          <a:p>
            <a:pPr algn="just">
              <a:spcAft>
                <a:spcPts val="720"/>
              </a:spcAft>
            </a:pPr>
            <a:r>
              <a:rPr lang="fr-FR" sz="2160" b="1" dirty="0">
                <a:solidFill>
                  <a:srgbClr val="A3A05F"/>
                </a:solidFill>
              </a:rPr>
              <a:t>Le Groupe régional d’experts sur le climat </a:t>
            </a:r>
          </a:p>
          <a:p>
            <a:pPr algn="just">
              <a:spcAft>
                <a:spcPts val="720"/>
              </a:spcAft>
            </a:pPr>
            <a:r>
              <a:rPr lang="fr-FR" sz="1440" b="1" dirty="0">
                <a:solidFill>
                  <a:srgbClr val="A3A05F"/>
                </a:solidFill>
              </a:rPr>
              <a:t>Porté par AIR Climat </a:t>
            </a:r>
            <a:r>
              <a:rPr lang="fr-FR" sz="1440" dirty="0">
                <a:solidFill>
                  <a:schemeClr val="tx1">
                    <a:lumMod val="50000"/>
                  </a:schemeClr>
                </a:solidFill>
              </a:rPr>
              <a:t>Association loi 1901</a:t>
            </a:r>
            <a:endParaRPr lang="fr-FR" sz="1440" b="1" dirty="0">
              <a:solidFill>
                <a:srgbClr val="A3A05F"/>
              </a:solidFill>
            </a:endParaRPr>
          </a:p>
          <a:p>
            <a:pPr algn="just">
              <a:spcAft>
                <a:spcPts val="720"/>
              </a:spcAft>
            </a:pPr>
            <a:r>
              <a:rPr lang="fr-FR" sz="1440" b="1" dirty="0">
                <a:solidFill>
                  <a:srgbClr val="A3A05F"/>
                </a:solidFill>
              </a:rPr>
              <a:t>Financé principalement par </a:t>
            </a:r>
            <a:r>
              <a:rPr lang="fr-FR" sz="1440" dirty="0">
                <a:solidFill>
                  <a:schemeClr val="tx1">
                    <a:lumMod val="75000"/>
                  </a:schemeClr>
                </a:solidFill>
              </a:rPr>
              <a:t>la Région Provence-Alpes-Côte d’Azur </a:t>
            </a:r>
            <a:r>
              <a:rPr lang="fr-FR" sz="1440" b="1" dirty="0">
                <a:solidFill>
                  <a:schemeClr val="tx1">
                    <a:lumMod val="75000"/>
                  </a:schemeClr>
                </a:solidFill>
              </a:rPr>
              <a:t> </a:t>
            </a:r>
            <a:r>
              <a:rPr lang="fr-FR" sz="1440" dirty="0"/>
              <a:t>et l’ ADEME PACA</a:t>
            </a:r>
          </a:p>
          <a:p>
            <a:pPr algn="just">
              <a:spcAft>
                <a:spcPts val="720"/>
              </a:spcAft>
            </a:pPr>
            <a:endParaRPr lang="fr-FR" sz="1440" dirty="0"/>
          </a:p>
          <a:p>
            <a:pPr algn="just">
              <a:spcAft>
                <a:spcPts val="720"/>
              </a:spcAft>
            </a:pPr>
            <a:endParaRPr lang="fr-FR" sz="1440" b="1" dirty="0">
              <a:solidFill>
                <a:srgbClr val="A3A05F"/>
              </a:solidFill>
            </a:endParaRPr>
          </a:p>
        </p:txBody>
      </p:sp>
      <p:pic>
        <p:nvPicPr>
          <p:cNvPr id="16" name="Image 15">
            <a:extLst>
              <a:ext uri="{FF2B5EF4-FFF2-40B4-BE49-F238E27FC236}">
                <a16:creationId xmlns:a16="http://schemas.microsoft.com/office/drawing/2014/main" id="{3F73FDF9-90E2-4F55-96FC-7C543A7991B8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58653" y="17342"/>
            <a:ext cx="1472568" cy="1064694"/>
          </a:xfrm>
          <a:prstGeom prst="rect">
            <a:avLst/>
          </a:prstGeom>
        </p:spPr>
      </p:pic>
      <p:pic>
        <p:nvPicPr>
          <p:cNvPr id="20" name="Image 19">
            <a:extLst>
              <a:ext uri="{FF2B5EF4-FFF2-40B4-BE49-F238E27FC236}">
                <a16:creationId xmlns:a16="http://schemas.microsoft.com/office/drawing/2014/main" id="{114FF032-CB02-4D0D-9C60-F1B97543FE2A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560" b="15976"/>
          <a:stretch/>
        </p:blipFill>
        <p:spPr>
          <a:xfrm>
            <a:off x="10408740" y="5108543"/>
            <a:ext cx="1683665" cy="1673792"/>
          </a:xfrm>
          <a:prstGeom prst="rect">
            <a:avLst/>
          </a:prstGeom>
        </p:spPr>
      </p:pic>
      <p:sp>
        <p:nvSpPr>
          <p:cNvPr id="22" name="ZoneTexte 21">
            <a:extLst>
              <a:ext uri="{FF2B5EF4-FFF2-40B4-BE49-F238E27FC236}">
                <a16:creationId xmlns:a16="http://schemas.microsoft.com/office/drawing/2014/main" id="{4359999F-2902-431F-B29D-10B2841E166A}"/>
              </a:ext>
            </a:extLst>
          </p:cNvPr>
          <p:cNvSpPr txBox="1"/>
          <p:nvPr/>
        </p:nvSpPr>
        <p:spPr>
          <a:xfrm>
            <a:off x="6761335" y="6348652"/>
            <a:ext cx="60942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800" b="0" i="0" u="none" strike="noStrike" baseline="0" dirty="0">
                <a:solidFill>
                  <a:srgbClr val="183BA3"/>
                </a:solidFill>
                <a:latin typeface="Gotham-Medium"/>
              </a:rPr>
              <a:t>Antoine NICAULT, </a:t>
            </a:r>
            <a:r>
              <a:rPr lang="fr-FR" sz="1800" b="0" i="1" u="none" strike="noStrike" baseline="0" dirty="0">
                <a:solidFill>
                  <a:srgbClr val="183BA3"/>
                </a:solidFill>
                <a:latin typeface="Gotham-BookItalic"/>
              </a:rPr>
              <a:t>GREC SUD,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69015034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6098" y="640746"/>
            <a:ext cx="3846508" cy="4164110"/>
          </a:xfrm>
          <a:prstGeom prst="rect">
            <a:avLst/>
          </a:prstGeom>
        </p:spPr>
      </p:pic>
      <p:pic>
        <p:nvPicPr>
          <p:cNvPr id="6" name="Imag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16475" y="4804857"/>
            <a:ext cx="1403195" cy="1155188"/>
          </a:xfrm>
          <a:prstGeom prst="rect">
            <a:avLst/>
          </a:prstGeom>
        </p:spPr>
      </p:pic>
      <p:sp>
        <p:nvSpPr>
          <p:cNvPr id="7" name="ZoneTexte 6"/>
          <p:cNvSpPr txBox="1"/>
          <p:nvPr/>
        </p:nvSpPr>
        <p:spPr>
          <a:xfrm>
            <a:off x="2265726" y="197548"/>
            <a:ext cx="1991892" cy="4247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160" b="1" dirty="0"/>
              <a:t>FRANCE - ITALIE</a:t>
            </a:r>
          </a:p>
        </p:txBody>
      </p:sp>
      <p:sp>
        <p:nvSpPr>
          <p:cNvPr id="8" name="Rectangle 7"/>
          <p:cNvSpPr/>
          <p:nvPr/>
        </p:nvSpPr>
        <p:spPr>
          <a:xfrm>
            <a:off x="1491601" y="6100308"/>
            <a:ext cx="3520259" cy="4247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2160" dirty="0">
                <a:hlinkClick r:id="rId4"/>
              </a:rPr>
              <a:t>https://www.life-airfresh.eu/</a:t>
            </a:r>
            <a:r>
              <a:rPr lang="fr-FR" sz="2160" dirty="0"/>
              <a:t> </a:t>
            </a:r>
          </a:p>
        </p:txBody>
      </p:sp>
      <p:sp>
        <p:nvSpPr>
          <p:cNvPr id="9" name="Rectangle 8"/>
          <p:cNvSpPr/>
          <p:nvPr/>
        </p:nvSpPr>
        <p:spPr>
          <a:xfrm>
            <a:off x="5698918" y="626766"/>
            <a:ext cx="5486400" cy="513166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spcAft>
                <a:spcPts val="1440"/>
              </a:spcAft>
            </a:pPr>
            <a:r>
              <a:rPr lang="fr-FR" sz="2160" dirty="0"/>
              <a:t>Estimer la capacité d'élimination de la pollution atmosphérique (PM, NO2, CO2 et O3) par les arbres et arbustes urbains.</a:t>
            </a:r>
          </a:p>
          <a:p>
            <a:pPr>
              <a:spcAft>
                <a:spcPts val="1440"/>
              </a:spcAft>
            </a:pPr>
            <a:r>
              <a:rPr lang="fr-FR" sz="2160" dirty="0"/>
              <a:t>	</a:t>
            </a:r>
            <a:r>
              <a:rPr lang="fr-FR" sz="2160" b="1" dirty="0">
                <a:solidFill>
                  <a:srgbClr val="4F6228"/>
                </a:solidFill>
              </a:rPr>
              <a:t>1 ha de forêt urbaine plantée a Aix-en- 	Provence et à Florence</a:t>
            </a:r>
          </a:p>
          <a:p>
            <a:pPr>
              <a:spcAft>
                <a:spcPts val="1440"/>
              </a:spcAft>
            </a:pPr>
            <a:r>
              <a:rPr lang="fr-FR" sz="2160" dirty="0"/>
              <a:t>Estimer et quantifier les bénéfices environnementaux et sanitaires apportés par la zone reboisée. </a:t>
            </a:r>
          </a:p>
          <a:p>
            <a:pPr>
              <a:spcAft>
                <a:spcPts val="1440"/>
              </a:spcAft>
            </a:pPr>
            <a:r>
              <a:rPr lang="fr-FR" sz="2160" dirty="0"/>
              <a:t>Proposer des recommandations pour les politiques de reboisement (par exemple, le nombre et le type d'espèces d'arbres à planter)</a:t>
            </a:r>
          </a:p>
          <a:p>
            <a:pPr>
              <a:spcAft>
                <a:spcPts val="1440"/>
              </a:spcAft>
            </a:pPr>
            <a:r>
              <a:rPr lang="fr-FR" sz="2160" dirty="0"/>
              <a:t>	un guide d'accompagnement des 	politiques urbaines</a:t>
            </a:r>
          </a:p>
        </p:txBody>
      </p:sp>
      <p:sp>
        <p:nvSpPr>
          <p:cNvPr id="10" name="Flèche vers la droite 9"/>
          <p:cNvSpPr/>
          <p:nvPr/>
        </p:nvSpPr>
        <p:spPr>
          <a:xfrm>
            <a:off x="5550145" y="2071938"/>
            <a:ext cx="633623" cy="273977"/>
          </a:xfrm>
          <a:prstGeom prst="rightArrow">
            <a:avLst/>
          </a:prstGeom>
          <a:solidFill>
            <a:srgbClr val="77933C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160">
              <a:solidFill>
                <a:srgbClr val="4F6228"/>
              </a:solidFill>
            </a:endParaRPr>
          </a:p>
        </p:txBody>
      </p:sp>
      <p:sp>
        <p:nvSpPr>
          <p:cNvPr id="13" name="Ellipse 12"/>
          <p:cNvSpPr/>
          <p:nvPr/>
        </p:nvSpPr>
        <p:spPr>
          <a:xfrm>
            <a:off x="5515893" y="856168"/>
            <a:ext cx="148774" cy="154112"/>
          </a:xfrm>
          <a:prstGeom prst="ellipse">
            <a:avLst/>
          </a:prstGeom>
          <a:solidFill>
            <a:srgbClr val="77933C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160"/>
          </a:p>
        </p:txBody>
      </p:sp>
      <p:sp>
        <p:nvSpPr>
          <p:cNvPr id="14" name="Ellipse 13"/>
          <p:cNvSpPr/>
          <p:nvPr/>
        </p:nvSpPr>
        <p:spPr>
          <a:xfrm>
            <a:off x="5515893" y="2819904"/>
            <a:ext cx="148774" cy="154112"/>
          </a:xfrm>
          <a:prstGeom prst="ellipse">
            <a:avLst/>
          </a:prstGeom>
          <a:solidFill>
            <a:srgbClr val="77933C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160"/>
          </a:p>
        </p:txBody>
      </p:sp>
      <p:sp>
        <p:nvSpPr>
          <p:cNvPr id="15" name="Ellipse 14"/>
          <p:cNvSpPr/>
          <p:nvPr/>
        </p:nvSpPr>
        <p:spPr>
          <a:xfrm>
            <a:off x="5515893" y="3978829"/>
            <a:ext cx="148774" cy="154112"/>
          </a:xfrm>
          <a:prstGeom prst="ellipse">
            <a:avLst/>
          </a:prstGeom>
          <a:solidFill>
            <a:srgbClr val="77933C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160"/>
          </a:p>
        </p:txBody>
      </p:sp>
      <p:sp>
        <p:nvSpPr>
          <p:cNvPr id="16" name="Flèche vers la droite 15"/>
          <p:cNvSpPr/>
          <p:nvPr/>
        </p:nvSpPr>
        <p:spPr>
          <a:xfrm>
            <a:off x="5550145" y="5138095"/>
            <a:ext cx="633623" cy="273977"/>
          </a:xfrm>
          <a:prstGeom prst="rightArrow">
            <a:avLst/>
          </a:prstGeom>
          <a:solidFill>
            <a:srgbClr val="77933C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160">
              <a:solidFill>
                <a:srgbClr val="4F6228"/>
              </a:solidFill>
            </a:endParaRPr>
          </a:p>
        </p:txBody>
      </p:sp>
      <p:pic>
        <p:nvPicPr>
          <p:cNvPr id="21" name="Image 1">
            <a:extLst>
              <a:ext uri="{FF2B5EF4-FFF2-40B4-BE49-F238E27FC236}">
                <a16:creationId xmlns:a16="http://schemas.microsoft.com/office/drawing/2014/main" id="{208D564A-1753-4F5B-8BC1-389874081B4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014" t="8939" r="25177" b="11732"/>
          <a:stretch>
            <a:fillRect/>
          </a:stretch>
        </p:blipFill>
        <p:spPr bwMode="auto">
          <a:xfrm>
            <a:off x="7609698" y="6134010"/>
            <a:ext cx="637876" cy="64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2">
            <a:extLst>
              <a:ext uri="{FF2B5EF4-FFF2-40B4-BE49-F238E27FC236}">
                <a16:creationId xmlns:a16="http://schemas.microsoft.com/office/drawing/2014/main" id="{389033CA-75C8-4E12-A5F6-9CE47D4293D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174"/>
          <a:stretch/>
        </p:blipFill>
        <p:spPr bwMode="auto">
          <a:xfrm>
            <a:off x="8682127" y="6136848"/>
            <a:ext cx="757910" cy="6912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1">
            <a:extLst>
              <a:ext uri="{FF2B5EF4-FFF2-40B4-BE49-F238E27FC236}">
                <a16:creationId xmlns:a16="http://schemas.microsoft.com/office/drawing/2014/main" id="{C4CBF3FF-E14F-4D6F-A6CC-DB31B5D5B68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65417" y="6100308"/>
            <a:ext cx="1495711" cy="6912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Image 23">
            <a:extLst>
              <a:ext uri="{FF2B5EF4-FFF2-40B4-BE49-F238E27FC236}">
                <a16:creationId xmlns:a16="http://schemas.microsoft.com/office/drawing/2014/main" id="{178682D7-EF47-4D2E-8D72-A018E08777B5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012" b="29716"/>
          <a:stretch/>
        </p:blipFill>
        <p:spPr>
          <a:xfrm>
            <a:off x="6089577" y="6090810"/>
            <a:ext cx="1206859" cy="69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651774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oneTexte 3"/>
          <p:cNvSpPr txBox="1"/>
          <p:nvPr/>
        </p:nvSpPr>
        <p:spPr>
          <a:xfrm>
            <a:off x="3281091" y="206489"/>
            <a:ext cx="6347635" cy="6093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360" b="1" dirty="0">
                <a:solidFill>
                  <a:srgbClr val="4F6228"/>
                </a:solidFill>
              </a:rPr>
              <a:t>Communication et Sensibilisation  </a:t>
            </a:r>
          </a:p>
        </p:txBody>
      </p:sp>
      <p:pic>
        <p:nvPicPr>
          <p:cNvPr id="5" name="Imag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6476" y="364601"/>
            <a:ext cx="1789493" cy="1937250"/>
          </a:xfrm>
          <a:prstGeom prst="rect">
            <a:avLst/>
          </a:prstGeom>
        </p:spPr>
      </p:pic>
      <p:pic>
        <p:nvPicPr>
          <p:cNvPr id="6" name="Image 5" descr="A3_AIRFRESH_FR[3020].pd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95479" y="1179110"/>
            <a:ext cx="3749701" cy="5299458"/>
          </a:xfrm>
          <a:prstGeom prst="rect">
            <a:avLst/>
          </a:prstGeom>
          <a:ln>
            <a:solidFill>
              <a:schemeClr val="accent3">
                <a:lumMod val="75000"/>
              </a:schemeClr>
            </a:solidFill>
          </a:ln>
        </p:spPr>
      </p:pic>
      <p:pic>
        <p:nvPicPr>
          <p:cNvPr id="7" name="Image 6" descr="Miniature vidéo 1 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800" y="1333226"/>
            <a:ext cx="3204904" cy="1802758"/>
          </a:xfrm>
          <a:prstGeom prst="rect">
            <a:avLst/>
          </a:prstGeom>
        </p:spPr>
      </p:pic>
      <p:pic>
        <p:nvPicPr>
          <p:cNvPr id="8" name="Image 7" descr="Miniature 2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800" y="3559941"/>
            <a:ext cx="3204904" cy="18027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023694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25E1FC-3DE7-4AB2-ABE2-142B6DEDDFCD}" type="datetime1">
              <a:rPr lang="fr-FR" smtClean="0"/>
              <a:t>14/01/2022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DAAT/PAVT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C99ADF-20A6-40EF-AAB9-F326D6E12C60}" type="slidenum">
              <a:rPr lang="fr-FR" smtClean="0"/>
              <a:t>5</a:t>
            </a:fld>
            <a:endParaRPr lang="fr-FR"/>
          </a:p>
        </p:txBody>
      </p:sp>
      <p:pic>
        <p:nvPicPr>
          <p:cNvPr id="5" name="Imag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73846" y="482025"/>
            <a:ext cx="8612698" cy="5743284"/>
          </a:xfrm>
          <a:prstGeom prst="rect">
            <a:avLst/>
          </a:prstGeom>
        </p:spPr>
      </p:pic>
      <p:pic>
        <p:nvPicPr>
          <p:cNvPr id="10" name="Picture 2" descr="FRANCK BOUTTE CONSULTANTS (PARIS 19) Chiffre d'affaires, résultat, bilans  sur SOCIETE.COM - 790261895">
            <a:extLst>
              <a:ext uri="{FF2B5EF4-FFF2-40B4-BE49-F238E27FC236}">
                <a16:creationId xmlns:a16="http://schemas.microsoft.com/office/drawing/2014/main" id="{6EFB49C2-1A9A-4877-BA97-29B3B08ED23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141" y="5633162"/>
            <a:ext cx="1462090" cy="5921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E9AA36EB-89DF-42F1-905B-B775C6CA38C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04754" y="161350"/>
            <a:ext cx="1125852" cy="814012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6AE0A6CC-97DD-4029-AD0D-B653A03F70EF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560" b="15976"/>
          <a:stretch/>
        </p:blipFill>
        <p:spPr>
          <a:xfrm>
            <a:off x="10904754" y="5371138"/>
            <a:ext cx="1287246" cy="1279698"/>
          </a:xfrm>
          <a:prstGeom prst="rect">
            <a:avLst/>
          </a:prstGeom>
        </p:spPr>
      </p:pic>
      <p:sp>
        <p:nvSpPr>
          <p:cNvPr id="11" name="ZoneTexte 10">
            <a:extLst>
              <a:ext uri="{FF2B5EF4-FFF2-40B4-BE49-F238E27FC236}">
                <a16:creationId xmlns:a16="http://schemas.microsoft.com/office/drawing/2014/main" id="{3703D8AF-DAE8-4D2D-A253-D82177A63E2A}"/>
              </a:ext>
            </a:extLst>
          </p:cNvPr>
          <p:cNvSpPr txBox="1"/>
          <p:nvPr/>
        </p:nvSpPr>
        <p:spPr>
          <a:xfrm>
            <a:off x="2307887" y="5301979"/>
            <a:ext cx="6094378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fr-FR" sz="1800" b="0" i="0" u="none" strike="noStrike" baseline="0" dirty="0">
                <a:solidFill>
                  <a:schemeClr val="bg1"/>
                </a:solidFill>
                <a:latin typeface="Gotham-Medium"/>
              </a:rPr>
              <a:t>Élodie BRICHE,</a:t>
            </a:r>
          </a:p>
          <a:p>
            <a:pPr algn="l"/>
            <a:r>
              <a:rPr lang="fr-FR" sz="1800" b="0" i="1" u="none" strike="noStrike" baseline="0" dirty="0">
                <a:solidFill>
                  <a:schemeClr val="bg1"/>
                </a:solidFill>
                <a:latin typeface="Gotham-BookItalic"/>
              </a:rPr>
              <a:t>PhD Coordinatrice R&amp;D Urbanisme Durable, pôle</a:t>
            </a:r>
          </a:p>
          <a:p>
            <a:pPr algn="l"/>
            <a:r>
              <a:rPr lang="fr-FR" sz="1800" b="0" i="1" u="none" strike="noStrike" baseline="0" dirty="0">
                <a:solidFill>
                  <a:schemeClr val="bg1"/>
                </a:solidFill>
                <a:latin typeface="Gotham-BookItalic"/>
              </a:rPr>
              <a:t>Aménagement des villes et territoires ADEME.</a:t>
            </a:r>
            <a:endParaRPr lang="fr-FR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5170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>
            <a:extLst>
              <a:ext uri="{FF2B5EF4-FFF2-40B4-BE49-F238E27FC236}">
                <a16:creationId xmlns:a16="http://schemas.microsoft.com/office/drawing/2014/main" id="{33EA0E09-06B2-4F33-AEE0-400FB04D6BE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53978" y="1178065"/>
            <a:ext cx="4753208" cy="4631018"/>
          </a:xfrm>
          <a:prstGeom prst="rect">
            <a:avLst/>
          </a:prstGeom>
        </p:spPr>
      </p:pic>
      <p:pic>
        <p:nvPicPr>
          <p:cNvPr id="6" name="Immagine 3">
            <a:extLst>
              <a:ext uri="{FF2B5EF4-FFF2-40B4-BE49-F238E27FC236}">
                <a16:creationId xmlns:a16="http://schemas.microsoft.com/office/drawing/2014/main" id="{09920DD4-51D9-46CC-8D6C-E9F1CD1C5D6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78211" y="1197613"/>
            <a:ext cx="4887618" cy="4686004"/>
          </a:xfrm>
          <a:prstGeom prst="rect">
            <a:avLst/>
          </a:prstGeom>
        </p:spPr>
      </p:pic>
      <p:pic>
        <p:nvPicPr>
          <p:cNvPr id="8" name="Image 10">
            <a:extLst>
              <a:ext uri="{FF2B5EF4-FFF2-40B4-BE49-F238E27FC236}">
                <a16:creationId xmlns:a16="http://schemas.microsoft.com/office/drawing/2014/main" id="{D93F1131-3EFA-44F8-BBC0-A6B909BCDD85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b="56890"/>
          <a:stretch/>
        </p:blipFill>
        <p:spPr>
          <a:xfrm>
            <a:off x="5380187" y="756177"/>
            <a:ext cx="1621523" cy="337584"/>
          </a:xfrm>
          <a:prstGeom prst="rect">
            <a:avLst/>
          </a:prstGeom>
        </p:spPr>
      </p:pic>
      <p:pic>
        <p:nvPicPr>
          <p:cNvPr id="9" name="Image 10">
            <a:extLst>
              <a:ext uri="{FF2B5EF4-FFF2-40B4-BE49-F238E27FC236}">
                <a16:creationId xmlns:a16="http://schemas.microsoft.com/office/drawing/2014/main" id="{1BC16F70-623B-437F-B66E-9CA82E0E83C5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133" t="5020" r="23577" b="55048"/>
          <a:stretch/>
        </p:blipFill>
        <p:spPr>
          <a:xfrm>
            <a:off x="5411905" y="3088993"/>
            <a:ext cx="706726" cy="183448"/>
          </a:xfrm>
          <a:prstGeom prst="rect">
            <a:avLst/>
          </a:prstGeom>
        </p:spPr>
      </p:pic>
      <p:sp>
        <p:nvSpPr>
          <p:cNvPr id="13" name="Espace réservé du pied de page 5">
            <a:extLst>
              <a:ext uri="{FF2B5EF4-FFF2-40B4-BE49-F238E27FC236}">
                <a16:creationId xmlns:a16="http://schemas.microsoft.com/office/drawing/2014/main" id="{8471AD01-A3D2-44FF-A657-416A61F3EE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1541" y="6370462"/>
            <a:ext cx="5720479" cy="365125"/>
          </a:xfr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DAAT/PAVT</a:t>
            </a:r>
          </a:p>
        </p:txBody>
      </p:sp>
      <p:pic>
        <p:nvPicPr>
          <p:cNvPr id="10" name="Picture 2" descr="FRANCK BOUTTE CONSULTANTS (PARIS 19) Chiffre d'affaires, résultat, bilans  sur SOCIETE.COM - 790261895">
            <a:extLst>
              <a:ext uri="{FF2B5EF4-FFF2-40B4-BE49-F238E27FC236}">
                <a16:creationId xmlns:a16="http://schemas.microsoft.com/office/drawing/2014/main" id="{6EFB49C2-1A9A-4877-BA97-29B3B08ED23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141" y="5633162"/>
            <a:ext cx="1462090" cy="5921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8817085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25E1FC-3DE7-4AB2-ABE2-142B6DEDDFCD}" type="datetime1">
              <a:rPr lang="fr-FR" smtClean="0"/>
              <a:t>14/01/2022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DAAT/PAVT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C99ADF-20A6-40EF-AAB9-F326D6E12C60}" type="slidenum">
              <a:rPr lang="fr-FR" smtClean="0"/>
              <a:t>7</a:t>
            </a:fld>
            <a:endParaRPr lang="fr-FR"/>
          </a:p>
        </p:txBody>
      </p:sp>
      <p:pic>
        <p:nvPicPr>
          <p:cNvPr id="5" name="Imag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1421" y="390958"/>
            <a:ext cx="8572500" cy="5743575"/>
          </a:xfrm>
          <a:prstGeom prst="rect">
            <a:avLst/>
          </a:prstGeom>
        </p:spPr>
      </p:pic>
      <p:pic>
        <p:nvPicPr>
          <p:cNvPr id="8" name="Picture 2" descr="FRANCK BOUTTE CONSULTANTS (PARIS 19) Chiffre d'affaires, résultat, bilans  sur SOCIETE.COM - 790261895">
            <a:extLst>
              <a:ext uri="{FF2B5EF4-FFF2-40B4-BE49-F238E27FC236}">
                <a16:creationId xmlns:a16="http://schemas.microsoft.com/office/drawing/2014/main" id="{6EFB49C2-1A9A-4877-BA97-29B3B08ED23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141" y="5633162"/>
            <a:ext cx="1462090" cy="5921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8576641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FR" dirty="0"/>
              <a:t>Merci pour votre attention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spcAft>
                <a:spcPts val="0"/>
              </a:spcAft>
            </a:pPr>
            <a:r>
              <a:rPr lang="fr-FR" sz="2400" dirty="0">
                <a:hlinkClick r:id="rId2"/>
              </a:rPr>
              <a:t>Elodie.briche@ademe.fr</a:t>
            </a:r>
          </a:p>
          <a:p>
            <a:pPr>
              <a:spcAft>
                <a:spcPts val="0"/>
              </a:spcAft>
            </a:pPr>
            <a:r>
              <a:rPr lang="fr-FR" sz="2400" dirty="0">
                <a:hlinkClick r:id="rId2"/>
              </a:rPr>
              <a:t>apr.pact2e@ademe.fr</a:t>
            </a:r>
            <a:endParaRPr lang="fr-FR" sz="2400" dirty="0"/>
          </a:p>
          <a:p>
            <a:endParaRPr lang="fr-FR" dirty="0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DAAT/PAVT</a:t>
            </a:r>
          </a:p>
        </p:txBody>
      </p:sp>
    </p:spTree>
    <p:extLst>
      <p:ext uri="{BB962C8B-B14F-4D97-AF65-F5344CB8AC3E}">
        <p14:creationId xmlns:p14="http://schemas.microsoft.com/office/powerpoint/2010/main" val="423632415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8F6B47B3-EAD5-4F34-B3F4-216964DD104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8662" y="270164"/>
            <a:ext cx="11368984" cy="6359236"/>
          </a:xfrm>
          <a:prstGeom prst="rect">
            <a:avLst/>
          </a:prstGeom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E8618DCF-02F7-4D3D-985D-5041B5A833E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19432" y="93007"/>
            <a:ext cx="1472568" cy="1064694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942F492A-3EA6-4B6D-83E4-C3C6770F29D5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560" b="15976"/>
          <a:stretch/>
        </p:blipFill>
        <p:spPr>
          <a:xfrm>
            <a:off x="0" y="0"/>
            <a:ext cx="1683665" cy="16737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0724771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267</Words>
  <Application>Microsoft Office PowerPoint</Application>
  <PresentationFormat>Grand écran</PresentationFormat>
  <Paragraphs>48</Paragraphs>
  <Slides>12</Slides>
  <Notes>2</Notes>
  <HiddenSlides>0</HiddenSlides>
  <MMClips>0</MMClips>
  <ScaleCrop>false</ScaleCrop>
  <HeadingPairs>
    <vt:vector size="6" baseType="variant">
      <vt:variant>
        <vt:lpstr>Polices utilisées</vt:lpstr>
      </vt:variant>
      <vt:variant>
        <vt:i4>6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12</vt:i4>
      </vt:variant>
    </vt:vector>
  </HeadingPairs>
  <TitlesOfParts>
    <vt:vector size="19" baseType="lpstr">
      <vt:lpstr>Arial</vt:lpstr>
      <vt:lpstr>Calibri</vt:lpstr>
      <vt:lpstr>Calibri Light</vt:lpstr>
      <vt:lpstr>Century Gothic</vt:lpstr>
      <vt:lpstr>Gotham-BookItalic</vt:lpstr>
      <vt:lpstr>Gotham-Medium</vt:lpstr>
      <vt:lpstr>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Merci pour votre attention</vt:lpstr>
      <vt:lpstr>Présentation PowerPoint</vt:lpstr>
      <vt:lpstr>Présentation PowerPoint</vt:lpstr>
      <vt:lpstr>Présentation PowerPoint</vt:lpstr>
      <vt:lpstr>Présentation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VALLON Marie-Caroline</dc:creator>
  <cp:lastModifiedBy>VALLON Marie-Caroline</cp:lastModifiedBy>
  <cp:revision>2</cp:revision>
  <dcterms:created xsi:type="dcterms:W3CDTF">2022-01-14T09:56:55Z</dcterms:created>
  <dcterms:modified xsi:type="dcterms:W3CDTF">2022-01-14T10:08:37Z</dcterms:modified>
</cp:coreProperties>
</file>